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75" r:id="rId5"/>
    <p:sldMasterId id="2147484285" r:id="rId6"/>
  </p:sldMasterIdLst>
  <p:notesMasterIdLst>
    <p:notesMasterId r:id="rId42"/>
  </p:notesMasterIdLst>
  <p:handoutMasterIdLst>
    <p:handoutMasterId r:id="rId43"/>
  </p:handoutMasterIdLst>
  <p:sldIdLst>
    <p:sldId id="338" r:id="rId7"/>
    <p:sldId id="804" r:id="rId8"/>
    <p:sldId id="805" r:id="rId9"/>
    <p:sldId id="704" r:id="rId10"/>
    <p:sldId id="331" r:id="rId11"/>
    <p:sldId id="332" r:id="rId12"/>
    <p:sldId id="356" r:id="rId13"/>
    <p:sldId id="352" r:id="rId14"/>
    <p:sldId id="336" r:id="rId15"/>
    <p:sldId id="482" r:id="rId16"/>
    <p:sldId id="781" r:id="rId17"/>
    <p:sldId id="784" r:id="rId18"/>
    <p:sldId id="793" r:id="rId19"/>
    <p:sldId id="785" r:id="rId20"/>
    <p:sldId id="786" r:id="rId21"/>
    <p:sldId id="788" r:id="rId22"/>
    <p:sldId id="787" r:id="rId23"/>
    <p:sldId id="789" r:id="rId24"/>
    <p:sldId id="790" r:id="rId25"/>
    <p:sldId id="794" r:id="rId26"/>
    <p:sldId id="791" r:id="rId27"/>
    <p:sldId id="792" r:id="rId28"/>
    <p:sldId id="780" r:id="rId29"/>
    <p:sldId id="795" r:id="rId30"/>
    <p:sldId id="799" r:id="rId31"/>
    <p:sldId id="797" r:id="rId32"/>
    <p:sldId id="798" r:id="rId33"/>
    <p:sldId id="796" r:id="rId34"/>
    <p:sldId id="800" r:id="rId35"/>
    <p:sldId id="801" r:id="rId36"/>
    <p:sldId id="802" r:id="rId37"/>
    <p:sldId id="803" r:id="rId38"/>
    <p:sldId id="345" r:id="rId39"/>
    <p:sldId id="347" r:id="rId40"/>
    <p:sldId id="342" r:id="rId41"/>
  </p:sldIdLst>
  <p:sldSz cx="12192000" cy="6858000"/>
  <p:notesSz cx="6858000" cy="9144000"/>
  <p:custDataLst>
    <p:tags r:id="rId44"/>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1D706-A93B-AA3F-A2C1-4CFEE4490E0F}" name="Jaclyn Cantu" initials="JC" userId="S::jacantu@texasagriculture.gov::0f3ce763-9fa5-4c41-a516-31dee6b39595" providerId="AD"/>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1F5D"/>
    <a:srgbClr val="404040"/>
    <a:srgbClr val="595959"/>
    <a:srgbClr val="7030A0"/>
    <a:srgbClr val="036A38"/>
    <a:srgbClr val="8A24F0"/>
    <a:srgbClr val="000000"/>
    <a:srgbClr val="007767"/>
    <a:srgbClr val="EF4B25"/>
    <a:srgbClr val="66B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9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atin typeface="Arial" panose="020B0604020202020204" pitchFamily="34" charset="0"/>
              </a:rPr>
              <a:t>RA105 Part II Create New User</a:t>
            </a: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11/7/2023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en-US"/>
              <a:t>RA105 Part II Create New User</a:t>
            </a:r>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07/11/2023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
        <p:nvSpPr>
          <p:cNvPr id="5" name="Footer Placeholder 4">
            <a:extLst>
              <a:ext uri="{FF2B5EF4-FFF2-40B4-BE49-F238E27FC236}">
                <a16:creationId xmlns:a16="http://schemas.microsoft.com/office/drawing/2014/main" id="{AB5C9D95-1A32-196D-07FC-4E25B6B7F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9813314-44D8-4229-84EC-AAC07986A9BE}"/>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89560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18212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2017879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19463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444444"/>
              </a:solidFill>
              <a:effectLst/>
              <a:latin typeface="Calibri" panose="020F0502020204030204" pitchFamily="34" charset="0"/>
            </a:endParaRP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15</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7185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16</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215868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17</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64628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18</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956730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19</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339768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20</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02181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6504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739497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22</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428114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23</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41914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24</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405032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25</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404181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26</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28808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27</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571797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28</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532678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29</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344533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30</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76450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a:t>
            </a:fld>
            <a:endParaRPr lang="id-ID"/>
          </a:p>
        </p:txBody>
      </p:sp>
      <p:sp>
        <p:nvSpPr>
          <p:cNvPr id="5" name="Footer Placeholder 4">
            <a:extLst>
              <a:ext uri="{FF2B5EF4-FFF2-40B4-BE49-F238E27FC236}">
                <a16:creationId xmlns:a16="http://schemas.microsoft.com/office/drawing/2014/main" id="{DE672A76-9C03-9A31-8832-7338647FC6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A7DFE6E-938E-043E-3E44-4F0256CDEDE5}"/>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401131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497648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t>RA103 WBSCM Requisitions Part I</a:t>
            </a:r>
            <a:endParaRPr kumimoji="0" lang="id-ID"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t>TDA USDA Foods</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d-ID"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488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33</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001510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34</a:t>
            </a:fld>
            <a:endParaRPr lang="en-US"/>
          </a:p>
        </p:txBody>
      </p:sp>
      <p:sp>
        <p:nvSpPr>
          <p:cNvPr id="5" name="Footer Placeholder 4">
            <a:extLst>
              <a:ext uri="{FF2B5EF4-FFF2-40B4-BE49-F238E27FC236}">
                <a16:creationId xmlns:a16="http://schemas.microsoft.com/office/drawing/2014/main" id="{6B8BBFA6-F5A4-A785-F159-288CEEE98CE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8F706BD-579E-E564-8D9F-2C4F3A2BB5D3}"/>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681818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35</a:t>
            </a:fld>
            <a:endParaRPr lang="en-US"/>
          </a:p>
        </p:txBody>
      </p:sp>
      <p:sp>
        <p:nvSpPr>
          <p:cNvPr id="5" name="Footer Placeholder 4">
            <a:extLst>
              <a:ext uri="{FF2B5EF4-FFF2-40B4-BE49-F238E27FC236}">
                <a16:creationId xmlns:a16="http://schemas.microsoft.com/office/drawing/2014/main" id="{E3C95286-3F60-BC6E-468C-6CF875CDDDF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25EA787-1F3F-74C8-5E2F-5D4A954B7548}"/>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152137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5</a:t>
            </a:fld>
            <a:endParaRPr lang="id-ID"/>
          </a:p>
        </p:txBody>
      </p:sp>
      <p:sp>
        <p:nvSpPr>
          <p:cNvPr id="5" name="Footer Placeholder 4">
            <a:extLst>
              <a:ext uri="{FF2B5EF4-FFF2-40B4-BE49-F238E27FC236}">
                <a16:creationId xmlns:a16="http://schemas.microsoft.com/office/drawing/2014/main" id="{584D2A2B-48B9-CA3F-340D-F1DA959CCBA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880ABEB-6900-A800-0801-904792AFC7E6}"/>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280101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6</a:t>
            </a:fld>
            <a:endParaRPr lang="id-ID"/>
          </a:p>
        </p:txBody>
      </p:sp>
      <p:sp>
        <p:nvSpPr>
          <p:cNvPr id="5" name="Footer Placeholder 4">
            <a:extLst>
              <a:ext uri="{FF2B5EF4-FFF2-40B4-BE49-F238E27FC236}">
                <a16:creationId xmlns:a16="http://schemas.microsoft.com/office/drawing/2014/main" id="{F57AA262-4EA5-7FB1-EF48-4B3EAF625CD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0CF5E24-7A61-5F03-D052-1096D560F1D0}"/>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91776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7</a:t>
            </a:fld>
            <a:endParaRPr lang="id-ID"/>
          </a:p>
        </p:txBody>
      </p:sp>
      <p:sp>
        <p:nvSpPr>
          <p:cNvPr id="5" name="Footer Placeholder 4">
            <a:extLst>
              <a:ext uri="{FF2B5EF4-FFF2-40B4-BE49-F238E27FC236}">
                <a16:creationId xmlns:a16="http://schemas.microsoft.com/office/drawing/2014/main" id="{9F07BD40-7A49-1C98-AAFC-314EBA7610F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AFA3E38-751F-D77D-A8B3-9A5E14827AD0}"/>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64606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8</a:t>
            </a:fld>
            <a:endParaRPr lang="id-ID"/>
          </a:p>
        </p:txBody>
      </p:sp>
      <p:sp>
        <p:nvSpPr>
          <p:cNvPr id="5" name="Footer Placeholder 4">
            <a:extLst>
              <a:ext uri="{FF2B5EF4-FFF2-40B4-BE49-F238E27FC236}">
                <a16:creationId xmlns:a16="http://schemas.microsoft.com/office/drawing/2014/main" id="{251E99C0-A75A-E9A4-B45E-6D47DD09A51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869628F-CA84-3344-76E4-5B50A639DF0D}"/>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42460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RA105 Part II Create New User</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9</a:t>
            </a:fld>
            <a:endParaRPr lang="id-ID"/>
          </a:p>
        </p:txBody>
      </p:sp>
    </p:spTree>
    <p:extLst>
      <p:ext uri="{BB962C8B-B14F-4D97-AF65-F5344CB8AC3E}">
        <p14:creationId xmlns:p14="http://schemas.microsoft.com/office/powerpoint/2010/main" val="406611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The next slides will review portal pathways and directions to create a new user in WBSCM. Follow all directions as described on </a:t>
            </a:r>
            <a:r>
              <a:rPr lang="en-US">
                <a:cs typeface="Arial"/>
              </a:rPr>
              <a:t>each slide.</a:t>
            </a:r>
          </a:p>
        </p:txBody>
      </p:sp>
      <p:sp>
        <p:nvSpPr>
          <p:cNvPr id="4" name="Slide Number Placeholder 3"/>
          <p:cNvSpPr>
            <a:spLocks noGrp="1"/>
          </p:cNvSpPr>
          <p:nvPr>
            <p:ph type="sldNum" sz="quarter" idx="5"/>
          </p:nvPr>
        </p:nvSpPr>
        <p:spPr/>
        <p:txBody>
          <a:bodyPr/>
          <a:lstStyle/>
          <a:p>
            <a:fld id="{7CA3AE7D-D00C-4FD1-BFA5-ACC68E164876}" type="slidenum">
              <a:rPr lang="id-ID" smtClean="0"/>
              <a:pPr/>
              <a:t>10</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en-US"/>
              <a:t>RA105 Part II Create New User</a:t>
            </a:r>
            <a:endParaRPr lang="id-ID"/>
          </a:p>
        </p:txBody>
      </p:sp>
    </p:spTree>
    <p:extLst>
      <p:ext uri="{BB962C8B-B14F-4D97-AF65-F5344CB8AC3E}">
        <p14:creationId xmlns:p14="http://schemas.microsoft.com/office/powerpoint/2010/main" val="92399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2701384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8826948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7057785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5586454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479973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1219297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0655037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56560371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42087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4315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83958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967982717"/>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02236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81720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505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6843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07132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314236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91231303"/>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997853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42569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22492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19247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708615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02004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712738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47486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217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925257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67704280"/>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379398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023451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5718196"/>
      </p:ext>
    </p:extLst>
  </p:cSld>
  <p:clrMapOvr>
    <a:masterClrMapping/>
  </p:clrMapOvr>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850900" y="4530695"/>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850900" y="3632200"/>
            <a:ext cx="23218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3540367" y="4531198"/>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3540367" y="363270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6211088" y="4531169"/>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6211088" y="363267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8887855" y="4531671"/>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8887855" y="3633176"/>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85333"/>
            <a:ext cx="12192000" cy="66544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2" y="986643"/>
            <a:ext cx="12191999" cy="511957"/>
          </a:xfrm>
          <a:prstGeom prst="rect">
            <a:avLst/>
          </a:prstGeom>
        </p:spPr>
        <p:txBody>
          <a:bodyPr/>
          <a:lstStyle>
            <a:lvl1pPr marL="0" indent="0" algn="ctr">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451701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711200" y="1803400"/>
            <a:ext cx="11176000" cy="355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great for body copy</a:t>
            </a:r>
          </a:p>
          <a:p>
            <a:pPr lvl="0"/>
            <a:endParaRPr lang="en-US"/>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720217" y="426760"/>
            <a:ext cx="11176000"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720217" y="1092200"/>
            <a:ext cx="11176000"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3443142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45952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8784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92540327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697637686"/>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8872325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4002312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3716454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1" r:id="rId21"/>
    <p:sldLayoutId id="2147483772" r:id="rId22"/>
    <p:sldLayoutId id="2147483773" r:id="rId23"/>
    <p:sldLayoutId id="2147483774" r:id="rId24"/>
    <p:sldLayoutId id="2147483652" r:id="rId25"/>
    <p:sldLayoutId id="2147483668" r:id="rId26"/>
    <p:sldLayoutId id="2147483661" r:id="rId27"/>
    <p:sldLayoutId id="2147483748" r:id="rId28"/>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80628700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EBD1"/>
            </a:gs>
            <a:gs pos="0">
              <a:srgbClr val="FFF5E7"/>
            </a:gs>
            <a:gs pos="89000">
              <a:srgbClr val="FFEBD1"/>
            </a:gs>
          </a:gsLst>
          <a:lin ang="5400000" scaled="1"/>
          <a:tileRect/>
        </a:gradFill>
        <a:effectLst/>
      </p:bgPr>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2" r:id="rId6"/>
    <p:sldLayoutId id="2147484291" r:id="rId7"/>
    <p:sldLayoutId id="2147484299" r:id="rId8"/>
    <p:sldLayoutId id="2147484300" r:id="rId9"/>
    <p:sldLayoutId id="2147484301" r:id="rId10"/>
    <p:sldLayoutId id="2147484302" r:id="rId11"/>
    <p:sldLayoutId id="2147484303" r:id="rId12"/>
    <p:sldLayoutId id="2147484286" r:id="rId13"/>
    <p:sldLayoutId id="2147484287" r:id="rId14"/>
    <p:sldLayoutId id="2147484288" r:id="rId15"/>
    <p:sldLayoutId id="2147484293"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hyperlink" Target="mailto:Diana.Chavarria@esc15.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p:txBody>
          <a:bodyPr/>
          <a:lstStyle/>
          <a:p>
            <a:r>
              <a:rPr lang="en-US"/>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547897" y="3068050"/>
            <a:ext cx="5515260" cy="914667"/>
          </a:xfrm>
        </p:spPr>
        <p:txBody>
          <a:bodyPr lIns="91440" tIns="45720" rIns="91440" bIns="45720" anchor="t">
            <a:noAutofit/>
          </a:bodyPr>
          <a:lstStyle/>
          <a:p>
            <a:r>
              <a:rPr lang="en-US" sz="4000">
                <a:latin typeface="Arial"/>
                <a:cs typeface="Arial"/>
              </a:rPr>
              <a:t>Create New Users in WBSCM</a:t>
            </a:r>
            <a:br>
              <a:rPr lang="en-US" sz="4000">
                <a:latin typeface="Arial"/>
                <a:cs typeface="Arial"/>
              </a:rPr>
            </a:br>
            <a:endParaRPr lang="en-US" sz="4000"/>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693324" y="4387508"/>
            <a:ext cx="3241150" cy="618863"/>
          </a:xfrm>
        </p:spPr>
        <p:txBody>
          <a:bodyPr lIns="91440" tIns="45720" rIns="91440" bIns="45720" anchor="t">
            <a:noAutofit/>
          </a:bodyPr>
          <a:lstStyle/>
          <a:p>
            <a:r>
              <a:rPr lang="en-US">
                <a:latin typeface="Arial"/>
                <a:cs typeface="Arial"/>
              </a:rPr>
              <a:t>Texas Department of Agriculture</a:t>
            </a:r>
            <a:endParaRPr lang="en-US"/>
          </a:p>
          <a:p>
            <a:r>
              <a:rPr lang="en-US">
                <a:latin typeface="Arial"/>
                <a:cs typeface="Arial"/>
              </a:rPr>
              <a:t>USDA Division</a:t>
            </a:r>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2D7F6F1E-EDD7-4E14-8534-1FD0F753A762}" type="datetime1">
              <a:rPr lang="en-US" smtClean="0"/>
              <a:t>11/7/2023</a:t>
            </a:fld>
            <a:endParaRPr lang="en-US"/>
          </a:p>
          <a:p>
            <a:r>
              <a:rPr lang="en-US"/>
              <a:t>www.SquareMeals.org</a:t>
            </a:r>
          </a:p>
        </p:txBody>
      </p:sp>
      <p:sp>
        <p:nvSpPr>
          <p:cNvPr id="3" name="Slide Number Placeholder 8">
            <a:extLst>
              <a:ext uri="{FF2B5EF4-FFF2-40B4-BE49-F238E27FC236}">
                <a16:creationId xmlns:a16="http://schemas.microsoft.com/office/drawing/2014/main" id="{0D9ECABE-448D-E166-D4E9-0641983BE95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a:t>
            </a:fld>
            <a:endParaRPr lang="en-US">
              <a:solidFill>
                <a:schemeClr val="bg1"/>
              </a:solidFill>
            </a:endParaRPr>
          </a:p>
        </p:txBody>
      </p:sp>
    </p:spTree>
    <p:custDataLst>
      <p:tags r:id="rId1"/>
    </p:custDataLst>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67C7326-F521-ABB1-127C-287D45CE7B40}"/>
              </a:ext>
            </a:extLst>
          </p:cNvPr>
          <p:cNvPicPr>
            <a:picLocks noChangeAspect="1"/>
          </p:cNvPicPr>
          <p:nvPr/>
        </p:nvPicPr>
        <p:blipFill>
          <a:blip r:embed="rId3"/>
          <a:stretch>
            <a:fillRect/>
          </a:stretch>
        </p:blipFill>
        <p:spPr>
          <a:xfrm>
            <a:off x="583721" y="1048087"/>
            <a:ext cx="7904670" cy="4891222"/>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4793126" y="3454978"/>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509627" y="3423028"/>
            <a:ext cx="1189023" cy="50697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6297576" y="3247246"/>
            <a:ext cx="1870916"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Admin</a:t>
            </a:r>
          </a:p>
        </p:txBody>
      </p:sp>
      <p:sp>
        <p:nvSpPr>
          <p:cNvPr id="7" name="Slide Number Placeholder 8">
            <a:extLst>
              <a:ext uri="{FF2B5EF4-FFF2-40B4-BE49-F238E27FC236}">
                <a16:creationId xmlns:a16="http://schemas.microsoft.com/office/drawing/2014/main" id="{57DCFE5C-773E-8898-E581-1C1194AAF4DD}"/>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10</a:t>
            </a:fld>
            <a:endParaRPr lang="en-US">
              <a:solidFill>
                <a:schemeClr val="bg1"/>
              </a:solidFill>
            </a:endParaRPr>
          </a:p>
        </p:txBody>
      </p:sp>
      <p:sp>
        <p:nvSpPr>
          <p:cNvPr id="14" name="Rectangle: Rounded Corners 13">
            <a:extLst>
              <a:ext uri="{FF2B5EF4-FFF2-40B4-BE49-F238E27FC236}">
                <a16:creationId xmlns:a16="http://schemas.microsoft.com/office/drawing/2014/main" id="{81F0CF98-8977-E207-667A-4F9C065BF670}"/>
              </a:ext>
            </a:extLst>
          </p:cNvPr>
          <p:cNvSpPr/>
          <p:nvPr/>
        </p:nvSpPr>
        <p:spPr>
          <a:xfrm>
            <a:off x="8901235" y="1885535"/>
            <a:ext cx="2372163" cy="332024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ysClr val="windowText" lastClr="000000"/>
                </a:solidFill>
                <a:latin typeface="Arial" panose="020B0604020202020204" pitchFamily="34" charset="0"/>
                <a:cs typeface="Arial" panose="020B0604020202020204" pitchFamily="34" charset="0"/>
              </a:rPr>
              <a:t>To create a new user, follow the steps on each slide.</a:t>
            </a:r>
          </a:p>
        </p:txBody>
      </p:sp>
    </p:spTree>
    <p:extLst>
      <p:ext uri="{BB962C8B-B14F-4D97-AF65-F5344CB8AC3E}">
        <p14:creationId xmlns:p14="http://schemas.microsoft.com/office/powerpoint/2010/main" val="2899087821"/>
      </p:ext>
    </p:extLst>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application, Word&#10;&#10;Description automatically generated">
            <a:extLst>
              <a:ext uri="{FF2B5EF4-FFF2-40B4-BE49-F238E27FC236}">
                <a16:creationId xmlns:a16="http://schemas.microsoft.com/office/drawing/2014/main" id="{1DDEE493-CE57-D66F-EEB7-921DD1FDAE4F}"/>
              </a:ext>
            </a:extLst>
          </p:cNvPr>
          <p:cNvPicPr>
            <a:picLocks noChangeAspect="1"/>
          </p:cNvPicPr>
          <p:nvPr/>
        </p:nvPicPr>
        <p:blipFill rotWithShape="1">
          <a:blip r:embed="rId3"/>
          <a:srcRect b="12460"/>
          <a:stretch/>
        </p:blipFill>
        <p:spPr>
          <a:xfrm>
            <a:off x="583547" y="1227544"/>
            <a:ext cx="10703618" cy="4711139"/>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625705" y="4582187"/>
            <a:ext cx="4791869" cy="46212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8">
            <a:extLst>
              <a:ext uri="{FF2B5EF4-FFF2-40B4-BE49-F238E27FC236}">
                <a16:creationId xmlns:a16="http://schemas.microsoft.com/office/drawing/2014/main" id="{7594E18A-BE5E-8C9F-7A15-882FCE9EFC45}"/>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11</a:t>
            </a:fld>
            <a:endParaRPr lang="en-US">
              <a:solidFill>
                <a:schemeClr val="bg1"/>
              </a:solidFill>
            </a:endParaRPr>
          </a:p>
        </p:txBody>
      </p:sp>
      <p:sp>
        <p:nvSpPr>
          <p:cNvPr id="5" name="Arrow: Right 4">
            <a:extLst>
              <a:ext uri="{FF2B5EF4-FFF2-40B4-BE49-F238E27FC236}">
                <a16:creationId xmlns:a16="http://schemas.microsoft.com/office/drawing/2014/main" id="{7837BCF1-FD4B-683A-13BD-B13007011582}"/>
              </a:ext>
            </a:extLst>
          </p:cNvPr>
          <p:cNvSpPr/>
          <p:nvPr/>
        </p:nvSpPr>
        <p:spPr>
          <a:xfrm rot="12508735">
            <a:off x="2671331" y="4870409"/>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3572952" y="5003062"/>
            <a:ext cx="2371526" cy="1220862"/>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Click on Manage Users </a:t>
            </a:r>
          </a:p>
        </p:txBody>
      </p:sp>
    </p:spTree>
    <p:extLst>
      <p:ext uri="{BB962C8B-B14F-4D97-AF65-F5344CB8AC3E}">
        <p14:creationId xmlns:p14="http://schemas.microsoft.com/office/powerpoint/2010/main" val="4060342396"/>
      </p:ext>
    </p:extLst>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0A17B2A1-A5BD-5A3E-B4E1-253F909D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283810"/>
            <a:ext cx="10720032" cy="466886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4006062" y="2801957"/>
            <a:ext cx="7298432" cy="323940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62915E1-3E88-8E54-C9C3-1BB344E0A4A6}"/>
              </a:ext>
            </a:extLst>
          </p:cNvPr>
          <p:cNvSpPr/>
          <p:nvPr/>
        </p:nvSpPr>
        <p:spPr>
          <a:xfrm>
            <a:off x="8354689" y="3974859"/>
            <a:ext cx="2831818" cy="1419982"/>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u="sng" dirty="0">
                <a:solidFill>
                  <a:schemeClr val="tx1"/>
                </a:solidFill>
                <a:latin typeface="Arial"/>
                <a:cs typeface="Arial"/>
              </a:rPr>
              <a:t>User Search Panel</a:t>
            </a:r>
          </a:p>
          <a:p>
            <a:pPr algn="ctr"/>
            <a:endParaRPr lang="en-US" sz="1600" b="1" dirty="0">
              <a:solidFill>
                <a:schemeClr val="tx1"/>
              </a:solidFill>
              <a:latin typeface="Arial"/>
              <a:cs typeface="Arial"/>
            </a:endParaRPr>
          </a:p>
          <a:p>
            <a:r>
              <a:rPr lang="en-US" sz="1600" b="1" dirty="0">
                <a:solidFill>
                  <a:schemeClr val="tx1"/>
                </a:solidFill>
                <a:latin typeface="Arial"/>
                <a:cs typeface="Arial"/>
              </a:rPr>
              <a:t>Existing users listed here</a:t>
            </a:r>
          </a:p>
        </p:txBody>
      </p:sp>
      <p:sp>
        <p:nvSpPr>
          <p:cNvPr id="7" name="Slide Number Placeholder 8">
            <a:extLst>
              <a:ext uri="{FF2B5EF4-FFF2-40B4-BE49-F238E27FC236}">
                <a16:creationId xmlns:a16="http://schemas.microsoft.com/office/drawing/2014/main" id="{F7A748B8-38E6-84FA-85D8-F3F5EEAD8BB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12</a:t>
            </a:fld>
            <a:endParaRPr lang="en-US">
              <a:solidFill>
                <a:schemeClr val="bg1"/>
              </a:solidFill>
            </a:endParaRPr>
          </a:p>
        </p:txBody>
      </p:sp>
    </p:spTree>
    <p:extLst>
      <p:ext uri="{BB962C8B-B14F-4D97-AF65-F5344CB8AC3E}">
        <p14:creationId xmlns:p14="http://schemas.microsoft.com/office/powerpoint/2010/main" val="2259888727"/>
      </p:ext>
    </p:extLst>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Graphical user interface, table&#10;&#10;Description automatically generated">
            <a:extLst>
              <a:ext uri="{FF2B5EF4-FFF2-40B4-BE49-F238E27FC236}">
                <a16:creationId xmlns:a16="http://schemas.microsoft.com/office/drawing/2014/main" id="{BC50A5C8-4458-5738-6641-655769E4F90C}"/>
              </a:ext>
            </a:extLst>
          </p:cNvPr>
          <p:cNvPicPr>
            <a:picLocks noChangeAspect="1"/>
          </p:cNvPicPr>
          <p:nvPr/>
        </p:nvPicPr>
        <p:blipFill rotWithShape="1">
          <a:blip r:embed="rId3"/>
          <a:srcRect l="48439"/>
          <a:stretch/>
        </p:blipFill>
        <p:spPr>
          <a:xfrm>
            <a:off x="584462" y="1178939"/>
            <a:ext cx="7886454" cy="4771699"/>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dirty="0"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2038337" y="3145546"/>
            <a:ext cx="4978703" cy="3444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A5899C2-83DE-D398-BA96-6F25EE77FB6C}"/>
              </a:ext>
            </a:extLst>
          </p:cNvPr>
          <p:cNvSpPr/>
          <p:nvPr/>
        </p:nvSpPr>
        <p:spPr>
          <a:xfrm>
            <a:off x="8699010" y="2324248"/>
            <a:ext cx="2996119" cy="308349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latin typeface="Arial"/>
                <a:cs typeface="Arial"/>
              </a:rPr>
              <a:t>Enter New User Name in the Search Criteria field to prevent creating duplicate user profiles </a:t>
            </a: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7017040" y="3027833"/>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Slide Number Placeholder 8">
            <a:extLst>
              <a:ext uri="{FF2B5EF4-FFF2-40B4-BE49-F238E27FC236}">
                <a16:creationId xmlns:a16="http://schemas.microsoft.com/office/drawing/2014/main" id="{46EF0328-880F-BC2A-B74A-1850D9E2979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dirty="0" smtClean="0">
                <a:solidFill>
                  <a:schemeClr val="bg1"/>
                </a:solidFill>
              </a:rPr>
              <a:pPr algn="ctr"/>
              <a:t>13</a:t>
            </a:fld>
            <a:endParaRPr lang="en-US">
              <a:solidFill>
                <a:schemeClr val="bg1"/>
              </a:solidFill>
            </a:endParaRPr>
          </a:p>
        </p:txBody>
      </p:sp>
    </p:spTree>
    <p:extLst>
      <p:ext uri="{BB962C8B-B14F-4D97-AF65-F5344CB8AC3E}">
        <p14:creationId xmlns:p14="http://schemas.microsoft.com/office/powerpoint/2010/main" val="3169595769"/>
      </p:ext>
    </p:extLst>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Table&#10;&#10;Description automatically generated">
            <a:extLst>
              <a:ext uri="{FF2B5EF4-FFF2-40B4-BE49-F238E27FC236}">
                <a16:creationId xmlns:a16="http://schemas.microsoft.com/office/drawing/2014/main" id="{586A93AD-B528-ABF2-9507-B841E9B54B01}"/>
              </a:ext>
            </a:extLst>
          </p:cNvPr>
          <p:cNvPicPr>
            <a:picLocks noChangeAspect="1"/>
          </p:cNvPicPr>
          <p:nvPr/>
        </p:nvPicPr>
        <p:blipFill>
          <a:blip r:embed="rId3"/>
          <a:stretch>
            <a:fillRect/>
          </a:stretch>
        </p:blipFill>
        <p:spPr>
          <a:xfrm>
            <a:off x="579120" y="1088657"/>
            <a:ext cx="10769600" cy="4741646"/>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dirty="0"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4945526" y="1707458"/>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123547" y="1716148"/>
            <a:ext cx="1717343" cy="11064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6449976" y="1499726"/>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dropdown to search by First Name if desired</a:t>
            </a:r>
          </a:p>
        </p:txBody>
      </p:sp>
      <p:sp>
        <p:nvSpPr>
          <p:cNvPr id="4" name="Slide Number Placeholder 8">
            <a:extLst>
              <a:ext uri="{FF2B5EF4-FFF2-40B4-BE49-F238E27FC236}">
                <a16:creationId xmlns:a16="http://schemas.microsoft.com/office/drawing/2014/main" id="{6AB89476-71A4-A2E3-D613-DAED0402E76C}"/>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dirty="0" smtClean="0">
                <a:solidFill>
                  <a:schemeClr val="bg1"/>
                </a:solidFill>
              </a:rPr>
              <a:pPr algn="ctr"/>
              <a:t>14</a:t>
            </a:fld>
            <a:endParaRPr lang="en-US">
              <a:solidFill>
                <a:schemeClr val="bg1"/>
              </a:solidFill>
            </a:endParaRPr>
          </a:p>
        </p:txBody>
      </p:sp>
    </p:spTree>
    <p:extLst>
      <p:ext uri="{BB962C8B-B14F-4D97-AF65-F5344CB8AC3E}">
        <p14:creationId xmlns:p14="http://schemas.microsoft.com/office/powerpoint/2010/main" val="4276947342"/>
      </p:ext>
    </p:extLst>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F374257-C977-8641-14F3-F972A6EA859A}"/>
              </a:ext>
            </a:extLst>
          </p:cNvPr>
          <p:cNvPicPr>
            <a:picLocks noChangeAspect="1"/>
          </p:cNvPicPr>
          <p:nvPr/>
        </p:nvPicPr>
        <p:blipFill>
          <a:blip r:embed="rId3"/>
          <a:stretch>
            <a:fillRect/>
          </a:stretch>
        </p:blipFill>
        <p:spPr>
          <a:xfrm>
            <a:off x="589280" y="1213362"/>
            <a:ext cx="10718800" cy="3923275"/>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7282326" y="1798898"/>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4586587" y="1949828"/>
            <a:ext cx="2570783" cy="3139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786776" y="1591166"/>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Enter Name of New User to Prevent Duplication</a:t>
            </a:r>
          </a:p>
        </p:txBody>
      </p:sp>
      <p:sp>
        <p:nvSpPr>
          <p:cNvPr id="7" name="Slide Number Placeholder 8">
            <a:extLst>
              <a:ext uri="{FF2B5EF4-FFF2-40B4-BE49-F238E27FC236}">
                <a16:creationId xmlns:a16="http://schemas.microsoft.com/office/drawing/2014/main" id="{3A324EB5-15D5-BEED-C588-F29478EF706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15</a:t>
            </a:fld>
            <a:endParaRPr lang="en-US">
              <a:solidFill>
                <a:schemeClr val="bg1"/>
              </a:solidFill>
            </a:endParaRPr>
          </a:p>
        </p:txBody>
      </p:sp>
    </p:spTree>
    <p:extLst>
      <p:ext uri="{BB962C8B-B14F-4D97-AF65-F5344CB8AC3E}">
        <p14:creationId xmlns:p14="http://schemas.microsoft.com/office/powerpoint/2010/main" val="1360996345"/>
      </p:ext>
    </p:extLst>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F374257-C977-8641-14F3-F972A6EA859A}"/>
              </a:ext>
            </a:extLst>
          </p:cNvPr>
          <p:cNvPicPr>
            <a:picLocks noChangeAspect="1"/>
          </p:cNvPicPr>
          <p:nvPr/>
        </p:nvPicPr>
        <p:blipFill>
          <a:blip r:embed="rId3"/>
          <a:stretch>
            <a:fillRect/>
          </a:stretch>
        </p:blipFill>
        <p:spPr>
          <a:xfrm>
            <a:off x="589280" y="1213362"/>
            <a:ext cx="10718800" cy="3923275"/>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705467" y="2813428"/>
            <a:ext cx="10668303" cy="3647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4406630" y="3480925"/>
            <a:ext cx="3414408" cy="1819115"/>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b="1">
                <a:solidFill>
                  <a:schemeClr val="tx1"/>
                </a:solidFill>
                <a:latin typeface="Arial"/>
                <a:cs typeface="Arial"/>
              </a:rPr>
              <a:t>If user appears in search, do not continue creating new user</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panose="020B0604020202020204" pitchFamily="34" charset="0"/>
              <a:buChar char="•"/>
            </a:pPr>
            <a:r>
              <a:rPr lang="en-US" sz="1600" b="1">
                <a:solidFill>
                  <a:schemeClr val="tx1"/>
                </a:solidFill>
                <a:latin typeface="Arial"/>
                <a:cs typeface="Arial"/>
              </a:rPr>
              <a:t>Review and update existing user profile</a:t>
            </a:r>
          </a:p>
        </p:txBody>
      </p:sp>
      <p:sp>
        <p:nvSpPr>
          <p:cNvPr id="5" name="Slide Number Placeholder 8">
            <a:extLst>
              <a:ext uri="{FF2B5EF4-FFF2-40B4-BE49-F238E27FC236}">
                <a16:creationId xmlns:a16="http://schemas.microsoft.com/office/drawing/2014/main" id="{27EA2D00-A2D5-998F-5CA5-6C03CFBC99E7}"/>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16</a:t>
            </a:fld>
            <a:endParaRPr lang="en-US">
              <a:solidFill>
                <a:schemeClr val="bg1"/>
              </a:solidFill>
            </a:endParaRPr>
          </a:p>
        </p:txBody>
      </p:sp>
    </p:spTree>
    <p:extLst>
      <p:ext uri="{BB962C8B-B14F-4D97-AF65-F5344CB8AC3E}">
        <p14:creationId xmlns:p14="http://schemas.microsoft.com/office/powerpoint/2010/main" val="1595174276"/>
      </p:ext>
    </p:extLst>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10;&#10;Description automatically generated">
            <a:extLst>
              <a:ext uri="{FF2B5EF4-FFF2-40B4-BE49-F238E27FC236}">
                <a16:creationId xmlns:a16="http://schemas.microsoft.com/office/drawing/2014/main" id="{2431B1A7-2F2E-B553-0213-6D9FAD0F28B8}"/>
              </a:ext>
            </a:extLst>
          </p:cNvPr>
          <p:cNvPicPr>
            <a:picLocks noChangeAspect="1"/>
          </p:cNvPicPr>
          <p:nvPr/>
        </p:nvPicPr>
        <p:blipFill rotWithShape="1">
          <a:blip r:embed="rId3"/>
          <a:srcRect l="-38" b="63445"/>
          <a:stretch/>
        </p:blipFill>
        <p:spPr>
          <a:xfrm>
            <a:off x="624814" y="1940907"/>
            <a:ext cx="10722013" cy="2263731"/>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2430773" y="2145623"/>
            <a:ext cx="3292143" cy="38505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CF7D02-B96B-D281-5150-A2B266E7645A}"/>
              </a:ext>
            </a:extLst>
          </p:cNvPr>
          <p:cNvSpPr/>
          <p:nvPr/>
        </p:nvSpPr>
        <p:spPr>
          <a:xfrm>
            <a:off x="937253" y="2907622"/>
            <a:ext cx="10404143" cy="4764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1341A0-7B64-C861-94C7-BFD26D339772}"/>
              </a:ext>
            </a:extLst>
          </p:cNvPr>
          <p:cNvSpPr/>
          <p:nvPr/>
        </p:nvSpPr>
        <p:spPr>
          <a:xfrm>
            <a:off x="622293" y="3730582"/>
            <a:ext cx="1564943" cy="4764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A577EE9-51BB-4DB4-0986-C553714CF6FE}"/>
              </a:ext>
            </a:extLst>
          </p:cNvPr>
          <p:cNvSpPr/>
          <p:nvPr/>
        </p:nvSpPr>
        <p:spPr>
          <a:xfrm rot="10800000">
            <a:off x="2259446" y="3761061"/>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4687086" y="3088119"/>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If no profile exists, continue and click Create New User  </a:t>
            </a:r>
          </a:p>
        </p:txBody>
      </p:sp>
      <p:sp>
        <p:nvSpPr>
          <p:cNvPr id="12" name="Slide Number Placeholder 8">
            <a:extLst>
              <a:ext uri="{FF2B5EF4-FFF2-40B4-BE49-F238E27FC236}">
                <a16:creationId xmlns:a16="http://schemas.microsoft.com/office/drawing/2014/main" id="{9BD73532-6AB2-8F27-9A85-D50EF41BAA8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17</a:t>
            </a:fld>
            <a:endParaRPr lang="en-US">
              <a:solidFill>
                <a:schemeClr val="bg1"/>
              </a:solidFill>
            </a:endParaRPr>
          </a:p>
        </p:txBody>
      </p:sp>
    </p:spTree>
    <p:extLst>
      <p:ext uri="{BB962C8B-B14F-4D97-AF65-F5344CB8AC3E}">
        <p14:creationId xmlns:p14="http://schemas.microsoft.com/office/powerpoint/2010/main" val="2443073256"/>
      </p:ext>
    </p:extLst>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Graphical user interface&#10;&#10;Description automatically generated">
            <a:extLst>
              <a:ext uri="{FF2B5EF4-FFF2-40B4-BE49-F238E27FC236}">
                <a16:creationId xmlns:a16="http://schemas.microsoft.com/office/drawing/2014/main" id="{2E6FE1F1-DA89-E58D-8A77-25D2FA477E1E}"/>
              </a:ext>
            </a:extLst>
          </p:cNvPr>
          <p:cNvPicPr>
            <a:picLocks noChangeAspect="1"/>
          </p:cNvPicPr>
          <p:nvPr/>
        </p:nvPicPr>
        <p:blipFill>
          <a:blip r:embed="rId3"/>
          <a:stretch>
            <a:fillRect/>
          </a:stretch>
        </p:blipFill>
        <p:spPr>
          <a:xfrm>
            <a:off x="579120" y="1165992"/>
            <a:ext cx="8351520" cy="4800335"/>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7A1341A0-7B64-C861-94C7-BFD26D339772}"/>
              </a:ext>
            </a:extLst>
          </p:cNvPr>
          <p:cNvSpPr/>
          <p:nvPr/>
        </p:nvSpPr>
        <p:spPr>
          <a:xfrm>
            <a:off x="583547" y="2894707"/>
            <a:ext cx="8392463" cy="30672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7913016" y="3988926"/>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User Details Panel will appear after clicking Create New User </a:t>
            </a:r>
          </a:p>
        </p:txBody>
      </p:sp>
      <p:sp>
        <p:nvSpPr>
          <p:cNvPr id="4" name="Slide Number Placeholder 8">
            <a:extLst>
              <a:ext uri="{FF2B5EF4-FFF2-40B4-BE49-F238E27FC236}">
                <a16:creationId xmlns:a16="http://schemas.microsoft.com/office/drawing/2014/main" id="{FDC4AFB6-6309-C946-81BD-DE3DB0E2E338}"/>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18</a:t>
            </a:fld>
            <a:endParaRPr lang="en-US">
              <a:solidFill>
                <a:schemeClr val="bg1"/>
              </a:solidFill>
            </a:endParaRPr>
          </a:p>
        </p:txBody>
      </p:sp>
    </p:spTree>
    <p:extLst>
      <p:ext uri="{BB962C8B-B14F-4D97-AF65-F5344CB8AC3E}">
        <p14:creationId xmlns:p14="http://schemas.microsoft.com/office/powerpoint/2010/main" val="3759095294"/>
      </p:ext>
    </p:extLst>
  </p:cSld>
  <p:clrMapOvr>
    <a:masterClrMapping/>
  </p:clrMapOvr>
  <p:transition>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1D7E112C-FCCF-F000-FCE6-13F79508D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147853"/>
            <a:ext cx="10720033" cy="4539544"/>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4" name="Rectangle 3">
            <a:extLst>
              <a:ext uri="{FF2B5EF4-FFF2-40B4-BE49-F238E27FC236}">
                <a16:creationId xmlns:a16="http://schemas.microsoft.com/office/drawing/2014/main" id="{4C1A500E-185B-13F1-E846-648971505B9E}"/>
              </a:ext>
            </a:extLst>
          </p:cNvPr>
          <p:cNvSpPr/>
          <p:nvPr/>
        </p:nvSpPr>
        <p:spPr>
          <a:xfrm>
            <a:off x="1000107" y="1543427"/>
            <a:ext cx="1615743" cy="4764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FAFF6E95-0DD1-8343-EE75-AE02EF1F2731}"/>
              </a:ext>
            </a:extLst>
          </p:cNvPr>
          <p:cNvSpPr/>
          <p:nvPr/>
        </p:nvSpPr>
        <p:spPr>
          <a:xfrm>
            <a:off x="746106" y="2500011"/>
            <a:ext cx="8527895" cy="1583196"/>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row: Right 9">
            <a:extLst>
              <a:ext uri="{FF2B5EF4-FFF2-40B4-BE49-F238E27FC236}">
                <a16:creationId xmlns:a16="http://schemas.microsoft.com/office/drawing/2014/main" id="{7D8FC331-12D5-A4A5-C6BA-0DCECDE08119}"/>
              </a:ext>
            </a:extLst>
          </p:cNvPr>
          <p:cNvSpPr/>
          <p:nvPr/>
        </p:nvSpPr>
        <p:spPr>
          <a:xfrm rot="10800000" flipV="1">
            <a:off x="8115707" y="2798854"/>
            <a:ext cx="2626283" cy="888867"/>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Enter New User Information</a:t>
            </a:r>
          </a:p>
        </p:txBody>
      </p:sp>
      <p:sp>
        <p:nvSpPr>
          <p:cNvPr id="7" name="Slide Number Placeholder 8">
            <a:extLst>
              <a:ext uri="{FF2B5EF4-FFF2-40B4-BE49-F238E27FC236}">
                <a16:creationId xmlns:a16="http://schemas.microsoft.com/office/drawing/2014/main" id="{0D8C4CD1-055F-A9FF-4AB2-89CD8763F635}"/>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19</a:t>
            </a:fld>
            <a:endParaRPr lang="en-US">
              <a:solidFill>
                <a:schemeClr val="bg1"/>
              </a:solidFil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3611159" y="4079944"/>
            <a:ext cx="4666637" cy="190310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b="1">
                <a:solidFill>
                  <a:schemeClr val="tx1"/>
                </a:solidFill>
                <a:latin typeface="Arial"/>
                <a:cs typeface="Arial"/>
              </a:rPr>
              <a:t>Complete required fields.</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panose="020B0604020202020204" pitchFamily="34" charset="0"/>
              <a:buChar char="•"/>
            </a:pPr>
            <a:r>
              <a:rPr lang="en-US" sz="1600" b="1">
                <a:solidFill>
                  <a:schemeClr val="tx1"/>
                </a:solidFill>
                <a:latin typeface="Arial"/>
                <a:cs typeface="Arial"/>
              </a:rPr>
              <a:t>Enter City, State, and Zip Code to prevent error message and continue new user creation.</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panose="020B0604020202020204" pitchFamily="34" charset="0"/>
              <a:buChar char="•"/>
            </a:pPr>
            <a:r>
              <a:rPr lang="en-US" sz="1600" b="1">
                <a:solidFill>
                  <a:schemeClr val="tx1"/>
                </a:solidFill>
                <a:latin typeface="Arial"/>
                <a:cs typeface="Arial"/>
              </a:rPr>
              <a:t>Enter all known data if possible.</a:t>
            </a:r>
          </a:p>
        </p:txBody>
      </p:sp>
    </p:spTree>
    <p:extLst>
      <p:ext uri="{BB962C8B-B14F-4D97-AF65-F5344CB8AC3E}">
        <p14:creationId xmlns:p14="http://schemas.microsoft.com/office/powerpoint/2010/main" val="2724058109"/>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380380" y="1638600"/>
            <a:ext cx="11440884" cy="3816429"/>
          </a:xfrm>
          <a:prstGeom prst="rect">
            <a:avLst/>
          </a:prstGeom>
          <a:solidFill>
            <a:srgbClr val="FFFFFF"/>
          </a:solidFill>
          <a:ln>
            <a:solidFill>
              <a:schemeClr val="tx1"/>
            </a:solidFill>
          </a:ln>
          <a:effectLst/>
        </p:spPr>
        <p:txBody>
          <a:bodyPr wrap="square" lIns="91440" tIns="45720" rIns="91440" bIns="45720" anchor="t">
            <a:spAutoFit/>
          </a:bodyPr>
          <a:lstStyle/>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The FDP Module in TX-UNPS does not have an upgrade.</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sz="3200" dirty="0">
              <a:solidFill>
                <a:srgbClr val="000000"/>
              </a:solidFill>
              <a:effectLst>
                <a:outerShdw blurRad="1270000" algn="ctr" rotWithShape="0">
                  <a:prstClr val="black">
                    <a:alpha val="40000"/>
                  </a:prstClr>
                </a:outerShdw>
              </a:effectLst>
              <a:latin typeface="Arial"/>
              <a:ea typeface="Verdana"/>
              <a:cs typeface="Segoe UI"/>
            </a:endParaRPr>
          </a:p>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In 2010, USDA launched the Web Based Supply Chain Management System (WBSCM) specifically to support FDP.</a:t>
            </a:r>
            <a:endParaRPr lang="en-US" dirty="0">
              <a:latin typeface="Arial"/>
              <a:cs typeface="Arial"/>
            </a:endParaRPr>
          </a:p>
          <a:p>
            <a:pPr algn="ctr"/>
            <a:endParaRPr lang="en-US" sz="3200" dirty="0">
              <a:solidFill>
                <a:srgbClr val="000000"/>
              </a:solidFill>
              <a:effectLst>
                <a:outerShdw blurRad="1270000" algn="ctr" rotWithShape="0">
                  <a:prstClr val="black">
                    <a:alpha val="40000"/>
                  </a:prstClr>
                </a:outerShdw>
              </a:effectLst>
              <a:latin typeface="Arial"/>
              <a:ea typeface="Verdana"/>
              <a:cs typeface="Segoe UI"/>
            </a:endParaRPr>
          </a:p>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USDA owns and regularly upgrades WBSCM, making it the best solution to serve RAs in Texas now and in the future.</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dirty="0">
              <a:latin typeface="Arial"/>
              <a:cs typeface="Arial"/>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
        <p:nvSpPr>
          <p:cNvPr id="6" name="TextBox 5">
            <a:extLst>
              <a:ext uri="{FF2B5EF4-FFF2-40B4-BE49-F238E27FC236}">
                <a16:creationId xmlns:a16="http://schemas.microsoft.com/office/drawing/2014/main" id="{6D5D46C9-AE84-F2AF-2C91-572145493F6E}"/>
              </a:ext>
            </a:extLst>
          </p:cNvPr>
          <p:cNvSpPr txBox="1"/>
          <p:nvPr/>
        </p:nvSpPr>
        <p:spPr>
          <a:xfrm>
            <a:off x="376428" y="432687"/>
            <a:ext cx="11439144"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entury Gothic"/>
                <a:ea typeface="Verdana"/>
                <a:cs typeface="Arial"/>
              </a:rPr>
              <a:t>Why WBSCM?</a:t>
            </a:r>
          </a:p>
        </p:txBody>
      </p:sp>
      <p:sp>
        <p:nvSpPr>
          <p:cNvPr id="4" name="Slide Number Placeholder 18">
            <a:extLst>
              <a:ext uri="{FF2B5EF4-FFF2-40B4-BE49-F238E27FC236}">
                <a16:creationId xmlns:a16="http://schemas.microsoft.com/office/drawing/2014/main" id="{CA21D3C5-97A1-8516-DDB6-A85927C79DFE}"/>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296185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12E43F83-202F-A171-DA7D-28552E6435D9}"/>
              </a:ext>
            </a:extLst>
          </p:cNvPr>
          <p:cNvPicPr>
            <a:picLocks noChangeAspect="1"/>
          </p:cNvPicPr>
          <p:nvPr/>
        </p:nvPicPr>
        <p:blipFill>
          <a:blip r:embed="rId3"/>
          <a:stretch>
            <a:fillRect/>
          </a:stretch>
        </p:blipFill>
        <p:spPr>
          <a:xfrm>
            <a:off x="589280" y="1138197"/>
            <a:ext cx="10718800" cy="4480007"/>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2952559" y="4911906"/>
            <a:ext cx="1561724" cy="63817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save.</a:t>
            </a:r>
          </a:p>
        </p:txBody>
      </p:sp>
      <p:sp>
        <p:nvSpPr>
          <p:cNvPr id="6" name="Rectangle 5">
            <a:extLst>
              <a:ext uri="{FF2B5EF4-FFF2-40B4-BE49-F238E27FC236}">
                <a16:creationId xmlns:a16="http://schemas.microsoft.com/office/drawing/2014/main" id="{BCD3501B-A0F4-EFD5-FAFF-19149A941D47}"/>
              </a:ext>
            </a:extLst>
          </p:cNvPr>
          <p:cNvSpPr/>
          <p:nvPr/>
        </p:nvSpPr>
        <p:spPr>
          <a:xfrm>
            <a:off x="746107" y="5007987"/>
            <a:ext cx="731823" cy="4460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row: Right 9">
            <a:extLst>
              <a:ext uri="{FF2B5EF4-FFF2-40B4-BE49-F238E27FC236}">
                <a16:creationId xmlns:a16="http://schemas.microsoft.com/office/drawing/2014/main" id="{A90DED37-45DE-A818-DA2E-67C4061A08EE}"/>
              </a:ext>
            </a:extLst>
          </p:cNvPr>
          <p:cNvSpPr/>
          <p:nvPr/>
        </p:nvSpPr>
        <p:spPr>
          <a:xfrm rot="10800000">
            <a:off x="1477930" y="4991874"/>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5" name="Slide Number Placeholder 8">
            <a:extLst>
              <a:ext uri="{FF2B5EF4-FFF2-40B4-BE49-F238E27FC236}">
                <a16:creationId xmlns:a16="http://schemas.microsoft.com/office/drawing/2014/main" id="{CA1D8CE6-CB96-C675-D434-C3E4D76E7DA8}"/>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20</a:t>
            </a:fld>
            <a:endParaRPr lang="en-US">
              <a:solidFill>
                <a:schemeClr val="bg1"/>
              </a:solidFill>
            </a:endParaRPr>
          </a:p>
        </p:txBody>
      </p:sp>
    </p:spTree>
    <p:extLst>
      <p:ext uri="{BB962C8B-B14F-4D97-AF65-F5344CB8AC3E}">
        <p14:creationId xmlns:p14="http://schemas.microsoft.com/office/powerpoint/2010/main" val="786077102"/>
      </p:ext>
    </p:extLst>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12E43F83-202F-A171-DA7D-28552E6435D9}"/>
              </a:ext>
            </a:extLst>
          </p:cNvPr>
          <p:cNvPicPr>
            <a:picLocks noChangeAspect="1"/>
          </p:cNvPicPr>
          <p:nvPr/>
        </p:nvPicPr>
        <p:blipFill>
          <a:blip r:embed="rId3"/>
          <a:stretch>
            <a:fillRect/>
          </a:stretch>
        </p:blipFill>
        <p:spPr>
          <a:xfrm>
            <a:off x="589280" y="1138197"/>
            <a:ext cx="10718800" cy="4480007"/>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Assign Role Data</a:t>
            </a:r>
            <a:endParaRPr lang="en-US"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4648340" y="4130371"/>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the Role Data tab to assign user role(s).</a:t>
            </a:r>
          </a:p>
        </p:txBody>
      </p:sp>
      <p:sp>
        <p:nvSpPr>
          <p:cNvPr id="4" name="Rectangle 3">
            <a:extLst>
              <a:ext uri="{FF2B5EF4-FFF2-40B4-BE49-F238E27FC236}">
                <a16:creationId xmlns:a16="http://schemas.microsoft.com/office/drawing/2014/main" id="{4C1A500E-185B-13F1-E846-648971505B9E}"/>
              </a:ext>
            </a:extLst>
          </p:cNvPr>
          <p:cNvSpPr/>
          <p:nvPr/>
        </p:nvSpPr>
        <p:spPr>
          <a:xfrm>
            <a:off x="2524107" y="1543427"/>
            <a:ext cx="1280463" cy="4764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8">
            <a:extLst>
              <a:ext uri="{FF2B5EF4-FFF2-40B4-BE49-F238E27FC236}">
                <a16:creationId xmlns:a16="http://schemas.microsoft.com/office/drawing/2014/main" id="{70A7C6AE-66A0-5E22-E3E2-7872BA005226}"/>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21</a:t>
            </a:fld>
            <a:endParaRPr lang="en-US">
              <a:solidFill>
                <a:schemeClr val="bg1"/>
              </a:solidFill>
            </a:endParaRPr>
          </a:p>
        </p:txBody>
      </p:sp>
    </p:spTree>
    <p:extLst>
      <p:ext uri="{BB962C8B-B14F-4D97-AF65-F5344CB8AC3E}">
        <p14:creationId xmlns:p14="http://schemas.microsoft.com/office/powerpoint/2010/main" val="1872204971"/>
      </p:ext>
    </p:extLst>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waterfall chart&#10;&#10;Description automatically generated">
            <a:extLst>
              <a:ext uri="{FF2B5EF4-FFF2-40B4-BE49-F238E27FC236}">
                <a16:creationId xmlns:a16="http://schemas.microsoft.com/office/drawing/2014/main" id="{8096E016-1C56-789D-BA2B-C3F089E71D9E}"/>
              </a:ext>
            </a:extLst>
          </p:cNvPr>
          <p:cNvPicPr>
            <a:picLocks noChangeAspect="1"/>
          </p:cNvPicPr>
          <p:nvPr/>
        </p:nvPicPr>
        <p:blipFill>
          <a:blip r:embed="rId3"/>
          <a:stretch>
            <a:fillRect/>
          </a:stretch>
        </p:blipFill>
        <p:spPr>
          <a:xfrm>
            <a:off x="589280" y="1261830"/>
            <a:ext cx="10718800" cy="3521540"/>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t>Assign Role Data</a:t>
            </a:r>
            <a:endParaRPr lang="en-US" sz="4400" b="0" dirty="0"/>
          </a:p>
          <a:p>
            <a:pPr algn="ct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1580311" y="4821627"/>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All available roles for new users appear in the Available Roles column.</a:t>
            </a:r>
          </a:p>
        </p:txBody>
      </p:sp>
      <p:sp>
        <p:nvSpPr>
          <p:cNvPr id="4" name="Rectangle 3">
            <a:extLst>
              <a:ext uri="{FF2B5EF4-FFF2-40B4-BE49-F238E27FC236}">
                <a16:creationId xmlns:a16="http://schemas.microsoft.com/office/drawing/2014/main" id="{4C1A500E-185B-13F1-E846-648971505B9E}"/>
              </a:ext>
            </a:extLst>
          </p:cNvPr>
          <p:cNvSpPr/>
          <p:nvPr/>
        </p:nvSpPr>
        <p:spPr>
          <a:xfrm>
            <a:off x="695307" y="1899027"/>
            <a:ext cx="4267503" cy="226465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DA4B256E-DB49-81D3-95B8-72D98C70E334}"/>
              </a:ext>
            </a:extLst>
          </p:cNvPr>
          <p:cNvSpPr/>
          <p:nvPr/>
        </p:nvSpPr>
        <p:spPr>
          <a:xfrm>
            <a:off x="6723213" y="1875896"/>
            <a:ext cx="4267503" cy="226465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Rounded Corners 4">
            <a:extLst>
              <a:ext uri="{FF2B5EF4-FFF2-40B4-BE49-F238E27FC236}">
                <a16:creationId xmlns:a16="http://schemas.microsoft.com/office/drawing/2014/main" id="{3164D58F-C185-D398-F793-EF5EBDC7D2B4}"/>
              </a:ext>
            </a:extLst>
          </p:cNvPr>
          <p:cNvSpPr/>
          <p:nvPr/>
        </p:nvSpPr>
        <p:spPr>
          <a:xfrm>
            <a:off x="7822225" y="4849270"/>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All roles currently assigned to new user will appear in the Current Roles column.</a:t>
            </a:r>
          </a:p>
        </p:txBody>
      </p:sp>
      <p:sp>
        <p:nvSpPr>
          <p:cNvPr id="6" name="Arrow: Up 5">
            <a:extLst>
              <a:ext uri="{FF2B5EF4-FFF2-40B4-BE49-F238E27FC236}">
                <a16:creationId xmlns:a16="http://schemas.microsoft.com/office/drawing/2014/main" id="{4D88A311-6C4A-EA3C-F5FA-676E9F11611D}"/>
              </a:ext>
            </a:extLst>
          </p:cNvPr>
          <p:cNvSpPr/>
          <p:nvPr/>
        </p:nvSpPr>
        <p:spPr>
          <a:xfrm>
            <a:off x="2354094" y="3161490"/>
            <a:ext cx="1050587" cy="1439694"/>
          </a:xfrm>
          <a:prstGeom prst="up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2C055518-F3AA-3DF1-A6FF-E4EA606277F7}"/>
              </a:ext>
            </a:extLst>
          </p:cNvPr>
          <p:cNvSpPr/>
          <p:nvPr/>
        </p:nvSpPr>
        <p:spPr>
          <a:xfrm>
            <a:off x="8488027" y="3161490"/>
            <a:ext cx="1050587" cy="1439694"/>
          </a:xfrm>
          <a:prstGeom prst="up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22</a:t>
            </a:fld>
            <a:endParaRPr lang="en-US">
              <a:solidFill>
                <a:schemeClr val="bg1"/>
              </a:solidFill>
            </a:endParaRPr>
          </a:p>
        </p:txBody>
      </p:sp>
    </p:spTree>
    <p:extLst>
      <p:ext uri="{BB962C8B-B14F-4D97-AF65-F5344CB8AC3E}">
        <p14:creationId xmlns:p14="http://schemas.microsoft.com/office/powerpoint/2010/main" val="2634693292"/>
      </p:ext>
    </p:extLst>
  </p:cSld>
  <p:clrMapOvr>
    <a:masterClrMapping/>
  </p:clrMapOvr>
  <p:transition>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WBSCM RA User Roles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3" name="Table 6">
            <a:extLst>
              <a:ext uri="{FF2B5EF4-FFF2-40B4-BE49-F238E27FC236}">
                <a16:creationId xmlns:a16="http://schemas.microsoft.com/office/drawing/2014/main" id="{FAD1E1E4-FDA6-7560-547D-D7F27F826651}"/>
              </a:ext>
            </a:extLst>
          </p:cNvPr>
          <p:cNvGraphicFramePr>
            <a:graphicFrameLocks noGrp="1"/>
          </p:cNvGraphicFramePr>
          <p:nvPr>
            <p:extLst>
              <p:ext uri="{D42A27DB-BD31-4B8C-83A1-F6EECF244321}">
                <p14:modId xmlns:p14="http://schemas.microsoft.com/office/powerpoint/2010/main" val="2941434856"/>
              </p:ext>
            </p:extLst>
          </p:nvPr>
        </p:nvGraphicFramePr>
        <p:xfrm>
          <a:off x="637972" y="1867710"/>
          <a:ext cx="10613011" cy="3200400"/>
        </p:xfrm>
        <a:graphic>
          <a:graphicData uri="http://schemas.openxmlformats.org/drawingml/2006/table">
            <a:tbl>
              <a:tblPr firstRow="1" bandRow="1">
                <a:tableStyleId>{5C22544A-7EE6-4342-B048-85BDC9FD1C3A}</a:tableStyleId>
              </a:tblPr>
              <a:tblGrid>
                <a:gridCol w="3219886">
                  <a:extLst>
                    <a:ext uri="{9D8B030D-6E8A-4147-A177-3AD203B41FA5}">
                      <a16:colId xmlns:a16="http://schemas.microsoft.com/office/drawing/2014/main" val="722375743"/>
                    </a:ext>
                  </a:extLst>
                </a:gridCol>
                <a:gridCol w="7393125">
                  <a:extLst>
                    <a:ext uri="{9D8B030D-6E8A-4147-A177-3AD203B41FA5}">
                      <a16:colId xmlns:a16="http://schemas.microsoft.com/office/drawing/2014/main" val="2353200917"/>
                    </a:ext>
                  </a:extLst>
                </a:gridCol>
              </a:tblGrid>
              <a:tr h="282218">
                <a:tc gridSpan="2">
                  <a:txBody>
                    <a:bodyPr/>
                    <a:lstStyle/>
                    <a:p>
                      <a:pPr lvl="0" algn="ctr">
                        <a:buNone/>
                      </a:pPr>
                      <a:r>
                        <a:rPr lang="en-US" sz="1800" b="1" i="0" u="none" strike="noStrike" noProof="0">
                          <a:solidFill>
                            <a:schemeClr val="tx1">
                              <a:lumMod val="95000"/>
                              <a:lumOff val="5000"/>
                            </a:schemeClr>
                          </a:solidFill>
                          <a:latin typeface="Arial"/>
                        </a:rPr>
                        <a:t>RA</a:t>
                      </a:r>
                      <a:r>
                        <a:rPr lang="en-US" sz="1800" b="1" i="0" u="none" strike="noStrike" baseline="0" noProof="0">
                          <a:solidFill>
                            <a:schemeClr val="tx1">
                              <a:lumMod val="95000"/>
                              <a:lumOff val="5000"/>
                            </a:schemeClr>
                          </a:solidFill>
                          <a:latin typeface="Arial"/>
                        </a:rPr>
                        <a:t> User Roles</a:t>
                      </a:r>
                      <a:endParaRPr lang="en-US" sz="1800" b="1" i="0" u="none" strike="noStrike" noProof="0">
                        <a:solidFill>
                          <a:schemeClr val="tx1">
                            <a:lumMod val="95000"/>
                            <a:lumOff val="5000"/>
                          </a:schemeClr>
                        </a:solidFill>
                        <a:latin typeface="Arial"/>
                      </a:endParaRPr>
                    </a:p>
                  </a:txBody>
                  <a:tcPr>
                    <a:lnL w="28575">
                      <a:solidFill>
                        <a:schemeClr val="tx1"/>
                      </a:solidFill>
                    </a:lnL>
                    <a:lnR w="28575">
                      <a:solidFill>
                        <a:schemeClr val="tx1"/>
                      </a:solidFill>
                    </a:lnR>
                    <a:lnT w="28575">
                      <a:solidFill>
                        <a:schemeClr val="tx1"/>
                      </a:solidFill>
                    </a:lnT>
                    <a:lnB w="3175">
                      <a:solidFill>
                        <a:schemeClr val="tx1"/>
                      </a:solidFill>
                    </a:lnB>
                    <a:solidFill>
                      <a:schemeClr val="bg2">
                        <a:lumMod val="90000"/>
                      </a:schemeClr>
                    </a:solidFill>
                  </a:tcPr>
                </a:tc>
                <a:tc hMerge="1">
                  <a:txBody>
                    <a:bodyPr/>
                    <a:lstStyle/>
                    <a:p>
                      <a:endParaRPr lang="en-US"/>
                    </a:p>
                  </a:txBody>
                  <a:tcPr>
                    <a:lnL w="57150">
                      <a:solidFill>
                        <a:schemeClr val="tx1"/>
                      </a:solidFill>
                    </a:lnL>
                    <a:lnR w="57150">
                      <a:solidFill>
                        <a:schemeClr val="tx1"/>
                      </a:solidFill>
                    </a:lnR>
                    <a:lnT w="57150">
                      <a:solidFill>
                        <a:schemeClr val="tx1"/>
                      </a:solidFill>
                    </a:lnT>
                    <a:lnB w="12700">
                      <a:solidFill>
                        <a:schemeClr val="tx1"/>
                      </a:solidFill>
                    </a:lnB>
                    <a:solidFill>
                      <a:schemeClr val="accent6"/>
                    </a:solidFill>
                  </a:tcPr>
                </a:tc>
                <a:extLst>
                  <a:ext uri="{0D108BD9-81ED-4DB2-BD59-A6C34878D82A}">
                    <a16:rowId xmlns:a16="http://schemas.microsoft.com/office/drawing/2014/main" val="2099157817"/>
                  </a:ext>
                </a:extLst>
              </a:tr>
              <a:tr h="370840">
                <a:tc>
                  <a:txBody>
                    <a:bodyPr/>
                    <a:lstStyle/>
                    <a:p>
                      <a:pPr marL="0" marR="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1) Org Admin-RA</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800" b="0" i="0" kern="1200">
                          <a:solidFill>
                            <a:schemeClr val="dk1"/>
                          </a:solidFill>
                          <a:effectLst/>
                          <a:latin typeface="Arial" panose="020B0604020202020204" pitchFamily="34" charset="0"/>
                          <a:ea typeface="+mn-ea"/>
                          <a:cs typeface="Arial" panose="020B0604020202020204" pitchFamily="34" charset="0"/>
                        </a:rPr>
                        <a:t>Maintains organization data and view users assigned to its organization.  </a:t>
                      </a:r>
                      <a:endParaRPr lang="en-US" sz="1600" b="1" i="0" u="none" strike="noStrike" noProof="0">
                        <a:solidFill>
                          <a:schemeClr val="tx1">
                            <a:lumMod val="95000"/>
                            <a:lumOff val="5000"/>
                          </a:schemeClr>
                        </a:solidFill>
                        <a:latin typeface="Arial" panose="020B0604020202020204" pitchFamily="34" charset="0"/>
                        <a:cs typeface="Arial" panose="020B0604020202020204" pitchFamily="34" charset="0"/>
                      </a:endParaRPr>
                    </a:p>
                  </a:txBody>
                  <a:tcPr>
                    <a:lnL w="3175">
                      <a:solidFill>
                        <a:schemeClr val="tx1"/>
                      </a:solidFill>
                    </a:lnL>
                    <a:lnR w="28575">
                      <a:solidFill>
                        <a:schemeClr val="tx1"/>
                      </a:solidFill>
                    </a:lnR>
                    <a:lnT w="3175">
                      <a:solidFill>
                        <a:schemeClr val="tx1"/>
                      </a:solidFill>
                    </a:lnT>
                    <a:lnB w="3175">
                      <a:solidFill>
                        <a:schemeClr val="tx1"/>
                      </a:solidFill>
                    </a:lnB>
                    <a:noFill/>
                  </a:tcPr>
                </a:tc>
                <a:extLst>
                  <a:ext uri="{0D108BD9-81ED-4DB2-BD59-A6C34878D82A}">
                    <a16:rowId xmlns:a16="http://schemas.microsoft.com/office/drawing/2014/main" val="37592042"/>
                  </a:ext>
                </a:extLst>
              </a:tr>
              <a:tr h="370839">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2) User Admin-RA</a:t>
                      </a:r>
                    </a:p>
                  </a:txBody>
                  <a:tcPr>
                    <a:lnL w="28575">
                      <a:solidFill>
                        <a:schemeClr val="tx1"/>
                      </a:solidFill>
                    </a:lnL>
                    <a:lnR w="3174">
                      <a:solidFill>
                        <a:schemeClr val="tx1"/>
                      </a:solidFill>
                    </a:lnR>
                    <a:lnT w="3175" cap="flat" cmpd="sng" algn="ctr">
                      <a:solidFill>
                        <a:schemeClr val="tx1"/>
                      </a:solidFill>
                      <a:prstDash val="solid"/>
                      <a:round/>
                      <a:headEnd type="none" w="med" len="med"/>
                      <a:tailEnd type="none" w="med" len="med"/>
                    </a:lnT>
                    <a:lnB w="3174">
                      <a:solidFill>
                        <a:schemeClr val="tx1"/>
                      </a:solidFill>
                    </a:lnB>
                    <a:noFill/>
                  </a:tcPr>
                </a:tc>
                <a:tc>
                  <a:txBody>
                    <a:bodyPr/>
                    <a:lstStyle/>
                    <a:p>
                      <a:pPr marL="0" lvl="0" indent="0" algn="l">
                        <a:lnSpc>
                          <a:spcPct val="100000"/>
                        </a:lnSpc>
                        <a:spcBef>
                          <a:spcPts val="0"/>
                        </a:spcBef>
                        <a:spcAft>
                          <a:spcPts val="0"/>
                        </a:spcAft>
                        <a:buNone/>
                      </a:pPr>
                      <a:r>
                        <a:rPr lang="en-US" sz="1800" b="0" i="0" kern="1200">
                          <a:solidFill>
                            <a:schemeClr val="dk1"/>
                          </a:solidFill>
                          <a:effectLst/>
                          <a:latin typeface="Arial" panose="020B0604020202020204" pitchFamily="34" charset="0"/>
                          <a:ea typeface="+mn-ea"/>
                          <a:cs typeface="Arial" panose="020B0604020202020204" pitchFamily="34" charset="0"/>
                        </a:rPr>
                        <a:t>Can create new users, update contact information, update assigned roles for users within their RA organization, and deactivate user accounts that are no longer needed.</a:t>
                      </a:r>
                      <a:endParaRPr lang="en-US" sz="1600" b="1" i="0" u="none" strike="noStrike" noProof="0">
                        <a:solidFill>
                          <a:schemeClr val="tx1">
                            <a:lumMod val="95000"/>
                            <a:lumOff val="5000"/>
                          </a:schemeClr>
                        </a:solidFill>
                        <a:latin typeface="Arial" panose="020B0604020202020204" pitchFamily="34" charset="0"/>
                        <a:cs typeface="Arial" panose="020B0604020202020204" pitchFamily="34" charset="0"/>
                      </a:endParaRPr>
                    </a:p>
                  </a:txBody>
                  <a:tcPr>
                    <a:lnL w="3174">
                      <a:solidFill>
                        <a:schemeClr val="tx1"/>
                      </a:solidFill>
                    </a:lnL>
                    <a:lnR w="28575">
                      <a:solidFill>
                        <a:schemeClr val="tx1"/>
                      </a:solidFill>
                    </a:lnR>
                    <a:lnT w="3175" cap="flat" cmpd="sng" algn="ctr">
                      <a:solidFill>
                        <a:schemeClr val="tx1"/>
                      </a:solidFill>
                      <a:prstDash val="solid"/>
                      <a:round/>
                      <a:headEnd type="none" w="med" len="med"/>
                      <a:tailEnd type="none" w="med" len="med"/>
                    </a:lnT>
                    <a:lnB w="3174">
                      <a:solidFill>
                        <a:schemeClr val="tx1"/>
                      </a:solidFill>
                    </a:lnB>
                    <a:noFill/>
                  </a:tcPr>
                </a:tc>
                <a:extLst>
                  <a:ext uri="{0D108BD9-81ED-4DB2-BD59-A6C34878D82A}">
                    <a16:rowId xmlns:a16="http://schemas.microsoft.com/office/drawing/2014/main" val="378013425"/>
                  </a:ext>
                </a:extLst>
              </a:tr>
              <a:tr h="370840">
                <a:tc>
                  <a:txBody>
                    <a:bodyPr/>
                    <a:lstStyle/>
                    <a:p>
                      <a:pPr marL="0" marR="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3) Order Manager-RA</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800" b="0" i="0" kern="1200">
                          <a:solidFill>
                            <a:schemeClr val="dk1"/>
                          </a:solidFill>
                          <a:effectLst/>
                          <a:latin typeface="Arial" panose="020B0604020202020204" pitchFamily="34" charset="0"/>
                          <a:ea typeface="+mn-ea"/>
                          <a:cs typeface="Arial" panose="020B0604020202020204" pitchFamily="34" charset="0"/>
                        </a:rPr>
                        <a:t>Role tasks include, but not limited to, creating requisitions, running entitlement/bonus reports, etc.</a:t>
                      </a:r>
                      <a:endParaRPr lang="en-US" sz="1600" b="1" i="0" u="none" strike="noStrike" noProof="0">
                        <a:solidFill>
                          <a:schemeClr val="tx1">
                            <a:lumMod val="95000"/>
                            <a:lumOff val="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28575">
                      <a:solidFill>
                        <a:schemeClr val="tx1"/>
                      </a:solidFill>
                    </a:lnR>
                    <a:lnT w="3174" cap="flat" cmpd="sng" algn="ctr">
                      <a:solidFill>
                        <a:schemeClr val="tx1"/>
                      </a:solidFill>
                      <a:prstDash val="solid"/>
                      <a:round/>
                      <a:headEnd type="none" w="med" len="med"/>
                      <a:tailEnd type="none" w="med" len="med"/>
                    </a:lnT>
                    <a:lnB w="3175">
                      <a:solidFill>
                        <a:schemeClr val="tx1"/>
                      </a:solidFill>
                    </a:lnB>
                    <a:noFill/>
                  </a:tcPr>
                </a:tc>
                <a:extLst>
                  <a:ext uri="{0D108BD9-81ED-4DB2-BD59-A6C34878D82A}">
                    <a16:rowId xmlns:a16="http://schemas.microsoft.com/office/drawing/2014/main" val="1948462229"/>
                  </a:ext>
                </a:extLst>
              </a:tr>
              <a:tr h="370840">
                <a:tc>
                  <a:txBody>
                    <a:bodyPr/>
                    <a:lstStyle/>
                    <a:p>
                      <a:pPr lvl="0">
                        <a:buNone/>
                      </a:pPr>
                      <a:r>
                        <a:rPr lang="en-US" sz="1600" b="1" i="0" u="none" strike="noStrike" noProof="0">
                          <a:solidFill>
                            <a:schemeClr val="tx1">
                              <a:lumMod val="95000"/>
                              <a:lumOff val="5000"/>
                            </a:schemeClr>
                          </a:solidFill>
                          <a:latin typeface="Arial"/>
                        </a:rPr>
                        <a:t>4) View Only-RA</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a:solidFill>
                        <a:schemeClr val="tx1"/>
                      </a:solidFill>
                    </a:lnB>
                    <a:noFill/>
                  </a:tcPr>
                </a:tc>
                <a:tc>
                  <a:txBody>
                    <a:bodyPr/>
                    <a:lstStyle/>
                    <a:p>
                      <a:pPr lvl="0">
                        <a:buNone/>
                      </a:pPr>
                      <a:r>
                        <a:rPr lang="en-US" sz="1800" b="0" i="0" kern="1200">
                          <a:solidFill>
                            <a:schemeClr val="dk1"/>
                          </a:solidFill>
                          <a:effectLst/>
                          <a:latin typeface="Arial" panose="020B0604020202020204" pitchFamily="34" charset="0"/>
                          <a:ea typeface="+mn-ea"/>
                          <a:cs typeface="Arial" panose="020B0604020202020204" pitchFamily="34" charset="0"/>
                        </a:rPr>
                        <a:t>﻿Has access to order management, material pricing, and entitlement reports.</a:t>
                      </a:r>
                      <a:endParaRPr lang="en-US" sz="1600" b="1" i="0" u="none" strike="noStrike" noProof="0">
                        <a:solidFill>
                          <a:schemeClr val="tx1">
                            <a:lumMod val="95000"/>
                            <a:lumOff val="5000"/>
                          </a:schemeClr>
                        </a:solidFill>
                        <a:latin typeface="Arial" panose="020B0604020202020204" pitchFamily="34" charset="0"/>
                        <a:cs typeface="Arial" panose="020B0604020202020204" pitchFamily="34" charset="0"/>
                      </a:endParaRPr>
                    </a:p>
                  </a:txBody>
                  <a:tcPr>
                    <a:lnL w="3175">
                      <a:solidFill>
                        <a:schemeClr val="tx1"/>
                      </a:solidFill>
                    </a:lnL>
                    <a:lnR w="28575">
                      <a:solidFill>
                        <a:schemeClr val="tx1"/>
                      </a:solidFill>
                    </a:lnR>
                    <a:lnT w="3175">
                      <a:solidFill>
                        <a:schemeClr val="tx1"/>
                      </a:solidFill>
                    </a:lnT>
                    <a:lnB w="3175">
                      <a:solidFill>
                        <a:schemeClr val="tx1"/>
                      </a:solidFill>
                    </a:lnB>
                    <a:noFill/>
                  </a:tcPr>
                </a:tc>
                <a:extLst>
                  <a:ext uri="{0D108BD9-81ED-4DB2-BD59-A6C34878D82A}">
                    <a16:rowId xmlns:a16="http://schemas.microsoft.com/office/drawing/2014/main" val="1414633971"/>
                  </a:ext>
                </a:extLst>
              </a:tr>
            </a:tbl>
          </a:graphicData>
        </a:graphic>
      </p:graphicFrame>
      <p:sp>
        <p:nvSpPr>
          <p:cNvPr id="5" name="Slide Number Placeholder 8">
            <a:extLst>
              <a:ext uri="{FF2B5EF4-FFF2-40B4-BE49-F238E27FC236}">
                <a16:creationId xmlns:a16="http://schemas.microsoft.com/office/drawing/2014/main" id="{C6F9BC8A-F1E3-A885-2390-95EDD395D338}"/>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23</a:t>
            </a:fld>
            <a:endParaRPr lang="en-US">
              <a:solidFill>
                <a:schemeClr val="bg1"/>
              </a:solidFill>
            </a:endParaRPr>
          </a:p>
        </p:txBody>
      </p:sp>
    </p:spTree>
    <p:extLst>
      <p:ext uri="{BB962C8B-B14F-4D97-AF65-F5344CB8AC3E}">
        <p14:creationId xmlns:p14="http://schemas.microsoft.com/office/powerpoint/2010/main" val="282939346"/>
      </p:ext>
    </p:extLst>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waterfall chart&#10;&#10;Description automatically generated">
            <a:extLst>
              <a:ext uri="{FF2B5EF4-FFF2-40B4-BE49-F238E27FC236}">
                <a16:creationId xmlns:a16="http://schemas.microsoft.com/office/drawing/2014/main" id="{8096E016-1C56-789D-BA2B-C3F089E71D9E}"/>
              </a:ext>
            </a:extLst>
          </p:cNvPr>
          <p:cNvPicPr>
            <a:picLocks noChangeAspect="1"/>
          </p:cNvPicPr>
          <p:nvPr/>
        </p:nvPicPr>
        <p:blipFill>
          <a:blip r:embed="rId3"/>
          <a:stretch>
            <a:fillRect/>
          </a:stretch>
        </p:blipFill>
        <p:spPr>
          <a:xfrm>
            <a:off x="589280" y="1261830"/>
            <a:ext cx="10718800" cy="3521540"/>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Assign Role Data</a:t>
            </a:r>
            <a:endParaRPr lang="en-US" sz="4400" b="0" dirty="0">
              <a:latin typeface="Arial"/>
              <a:cs typeface="Arial"/>
            </a:endParaRPr>
          </a:p>
          <a:p>
            <a:pPr algn="ct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4" name="Rectangle 3">
            <a:extLst>
              <a:ext uri="{FF2B5EF4-FFF2-40B4-BE49-F238E27FC236}">
                <a16:creationId xmlns:a16="http://schemas.microsoft.com/office/drawing/2014/main" id="{4C1A500E-185B-13F1-E846-648971505B9E}"/>
              </a:ext>
            </a:extLst>
          </p:cNvPr>
          <p:cNvSpPr/>
          <p:nvPr/>
        </p:nvSpPr>
        <p:spPr>
          <a:xfrm>
            <a:off x="695307" y="1878707"/>
            <a:ext cx="4176063" cy="20919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24</a:t>
            </a:fld>
            <a:endParaRPr lang="en-US">
              <a:solidFill>
                <a:schemeClr val="bg1"/>
              </a:solidFill>
            </a:endParaRPr>
          </a:p>
        </p:txBody>
      </p:sp>
      <p:sp>
        <p:nvSpPr>
          <p:cNvPr id="6" name="Rectangle: Rounded Corners 5">
            <a:extLst>
              <a:ext uri="{FF2B5EF4-FFF2-40B4-BE49-F238E27FC236}">
                <a16:creationId xmlns:a16="http://schemas.microsoft.com/office/drawing/2014/main" id="{FD57A1C5-2EC3-4C33-0822-E320605CC92E}"/>
              </a:ext>
            </a:extLst>
          </p:cNvPr>
          <p:cNvSpPr/>
          <p:nvPr/>
        </p:nvSpPr>
        <p:spPr>
          <a:xfrm>
            <a:off x="1680357" y="4312311"/>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role to assign user</a:t>
            </a:r>
          </a:p>
        </p:txBody>
      </p:sp>
      <p:sp>
        <p:nvSpPr>
          <p:cNvPr id="10" name="Arrow: Up 9">
            <a:extLst>
              <a:ext uri="{FF2B5EF4-FFF2-40B4-BE49-F238E27FC236}">
                <a16:creationId xmlns:a16="http://schemas.microsoft.com/office/drawing/2014/main" id="{8C291A9E-7B62-D040-CE12-6425DE2E93D8}"/>
              </a:ext>
            </a:extLst>
          </p:cNvPr>
          <p:cNvSpPr/>
          <p:nvPr/>
        </p:nvSpPr>
        <p:spPr>
          <a:xfrm>
            <a:off x="2346159" y="2624531"/>
            <a:ext cx="1050587" cy="1439694"/>
          </a:xfrm>
          <a:prstGeom prst="up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078387"/>
      </p:ext>
    </p:extLst>
  </p:cSld>
  <p:clrMapOvr>
    <a:masterClrMapping/>
  </p:clrMapOvr>
  <p:transition>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waterfall chart&#10;&#10;Description automatically generated">
            <a:extLst>
              <a:ext uri="{FF2B5EF4-FFF2-40B4-BE49-F238E27FC236}">
                <a16:creationId xmlns:a16="http://schemas.microsoft.com/office/drawing/2014/main" id="{8096E016-1C56-789D-BA2B-C3F089E71D9E}"/>
              </a:ext>
            </a:extLst>
          </p:cNvPr>
          <p:cNvPicPr>
            <a:picLocks noChangeAspect="1"/>
          </p:cNvPicPr>
          <p:nvPr/>
        </p:nvPicPr>
        <p:blipFill>
          <a:blip r:embed="rId3"/>
          <a:stretch>
            <a:fillRect/>
          </a:stretch>
        </p:blipFill>
        <p:spPr>
          <a:xfrm>
            <a:off x="589280" y="1261830"/>
            <a:ext cx="10718800" cy="3521540"/>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Assign Role Data</a:t>
            </a:r>
            <a:endParaRPr lang="en-US" sz="4400" b="0" dirty="0">
              <a:latin typeface="Arial"/>
              <a:cs typeface="Arial"/>
            </a:endParaRPr>
          </a:p>
          <a:p>
            <a:pPr algn="ct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4" name="Rectangle 3">
            <a:extLst>
              <a:ext uri="{FF2B5EF4-FFF2-40B4-BE49-F238E27FC236}">
                <a16:creationId xmlns:a16="http://schemas.microsoft.com/office/drawing/2014/main" id="{4C1A500E-185B-13F1-E846-648971505B9E}"/>
              </a:ext>
            </a:extLst>
          </p:cNvPr>
          <p:cNvSpPr/>
          <p:nvPr/>
        </p:nvSpPr>
        <p:spPr>
          <a:xfrm>
            <a:off x="695307" y="1878707"/>
            <a:ext cx="4176063" cy="20919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DA4B256E-DB49-81D3-95B8-72D98C70E334}"/>
              </a:ext>
            </a:extLst>
          </p:cNvPr>
          <p:cNvSpPr/>
          <p:nvPr/>
        </p:nvSpPr>
        <p:spPr>
          <a:xfrm>
            <a:off x="6723213" y="1875896"/>
            <a:ext cx="4267503" cy="226465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25</a:t>
            </a:fld>
            <a:endParaRPr lang="en-US">
              <a:solidFill>
                <a:schemeClr val="bg1"/>
              </a:solidFill>
            </a:endParaRPr>
          </a:p>
        </p:txBody>
      </p:sp>
      <p:sp>
        <p:nvSpPr>
          <p:cNvPr id="5" name="Arrow: Right 4">
            <a:extLst>
              <a:ext uri="{FF2B5EF4-FFF2-40B4-BE49-F238E27FC236}">
                <a16:creationId xmlns:a16="http://schemas.microsoft.com/office/drawing/2014/main" id="{F003A535-3304-2E23-3C29-35B24FE6F117}"/>
              </a:ext>
            </a:extLst>
          </p:cNvPr>
          <p:cNvSpPr/>
          <p:nvPr/>
        </p:nvSpPr>
        <p:spPr>
          <a:xfrm rot="10800000" flipV="1">
            <a:off x="5468788" y="2038026"/>
            <a:ext cx="2626283" cy="888867"/>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“Add” after selecting desired role</a:t>
            </a:r>
          </a:p>
        </p:txBody>
      </p:sp>
    </p:spTree>
    <p:extLst>
      <p:ext uri="{BB962C8B-B14F-4D97-AF65-F5344CB8AC3E}">
        <p14:creationId xmlns:p14="http://schemas.microsoft.com/office/powerpoint/2010/main" val="623725860"/>
      </p:ext>
    </p:extLst>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waterfall chart&#10;&#10;Description automatically generated">
            <a:extLst>
              <a:ext uri="{FF2B5EF4-FFF2-40B4-BE49-F238E27FC236}">
                <a16:creationId xmlns:a16="http://schemas.microsoft.com/office/drawing/2014/main" id="{8096E016-1C56-789D-BA2B-C3F089E71D9E}"/>
              </a:ext>
            </a:extLst>
          </p:cNvPr>
          <p:cNvPicPr>
            <a:picLocks noChangeAspect="1"/>
          </p:cNvPicPr>
          <p:nvPr/>
        </p:nvPicPr>
        <p:blipFill>
          <a:blip r:embed="rId3"/>
          <a:stretch>
            <a:fillRect/>
          </a:stretch>
        </p:blipFill>
        <p:spPr>
          <a:xfrm>
            <a:off x="589280" y="1261830"/>
            <a:ext cx="10718800" cy="3521540"/>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Assign Role Data</a:t>
            </a:r>
            <a:endParaRPr lang="en-US" sz="4400" b="0" dirty="0">
              <a:latin typeface="Arial"/>
              <a:cs typeface="Arial"/>
            </a:endParaRPr>
          </a:p>
          <a:p>
            <a:pPr algn="ct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Rectangle 2">
            <a:extLst>
              <a:ext uri="{FF2B5EF4-FFF2-40B4-BE49-F238E27FC236}">
                <a16:creationId xmlns:a16="http://schemas.microsoft.com/office/drawing/2014/main" id="{DA4B256E-DB49-81D3-95B8-72D98C70E334}"/>
              </a:ext>
            </a:extLst>
          </p:cNvPr>
          <p:cNvSpPr/>
          <p:nvPr/>
        </p:nvSpPr>
        <p:spPr>
          <a:xfrm>
            <a:off x="6723213" y="1875896"/>
            <a:ext cx="4267503" cy="226465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26</a:t>
            </a:fld>
            <a:endParaRPr lang="en-US">
              <a:solidFill>
                <a:schemeClr val="bg1"/>
              </a:solidFill>
            </a:endParaRPr>
          </a:p>
        </p:txBody>
      </p:sp>
      <p:sp>
        <p:nvSpPr>
          <p:cNvPr id="5" name="Rectangle: Rounded Corners 4">
            <a:extLst>
              <a:ext uri="{FF2B5EF4-FFF2-40B4-BE49-F238E27FC236}">
                <a16:creationId xmlns:a16="http://schemas.microsoft.com/office/drawing/2014/main" id="{759ACD6B-78E7-9E8D-4482-FE5E22D6F98C}"/>
              </a:ext>
            </a:extLst>
          </p:cNvPr>
          <p:cNvSpPr/>
          <p:nvPr/>
        </p:nvSpPr>
        <p:spPr>
          <a:xfrm>
            <a:off x="7399567" y="4396933"/>
            <a:ext cx="2592276" cy="108793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Selected role will appear in Current Roles panel.</a:t>
            </a:r>
          </a:p>
        </p:txBody>
      </p:sp>
      <p:sp>
        <p:nvSpPr>
          <p:cNvPr id="8" name="Arrow: Up 7">
            <a:extLst>
              <a:ext uri="{FF2B5EF4-FFF2-40B4-BE49-F238E27FC236}">
                <a16:creationId xmlns:a16="http://schemas.microsoft.com/office/drawing/2014/main" id="{8C1F9404-20A3-608E-8F53-B15629DE58D8}"/>
              </a:ext>
            </a:extLst>
          </p:cNvPr>
          <p:cNvSpPr/>
          <p:nvPr/>
        </p:nvSpPr>
        <p:spPr>
          <a:xfrm>
            <a:off x="8065369" y="2709153"/>
            <a:ext cx="1050587" cy="1439694"/>
          </a:xfrm>
          <a:prstGeom prst="up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138006"/>
      </p:ext>
    </p:extLst>
  </p:cSld>
  <p:clrMapOvr>
    <a:masterClrMapping/>
  </p:clrMapOvr>
  <p:transition>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waterfall chart&#10;&#10;Description automatically generated">
            <a:extLst>
              <a:ext uri="{FF2B5EF4-FFF2-40B4-BE49-F238E27FC236}">
                <a16:creationId xmlns:a16="http://schemas.microsoft.com/office/drawing/2014/main" id="{8096E016-1C56-789D-BA2B-C3F089E71D9E}"/>
              </a:ext>
            </a:extLst>
          </p:cNvPr>
          <p:cNvPicPr>
            <a:picLocks noChangeAspect="1"/>
          </p:cNvPicPr>
          <p:nvPr/>
        </p:nvPicPr>
        <p:blipFill>
          <a:blip r:embed="rId3"/>
          <a:stretch>
            <a:fillRect/>
          </a:stretch>
        </p:blipFill>
        <p:spPr>
          <a:xfrm>
            <a:off x="589280" y="1261830"/>
            <a:ext cx="10718800" cy="3521540"/>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Assign Role Data</a:t>
            </a:r>
            <a:endParaRPr lang="en-US" sz="4400" b="0" dirty="0">
              <a:latin typeface="Arial"/>
              <a:cs typeface="Arial"/>
            </a:endParaRPr>
          </a:p>
          <a:p>
            <a:pPr algn="ct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27</a:t>
            </a:fld>
            <a:endParaRPr lang="en-US">
              <a:solidFill>
                <a:schemeClr val="bg1"/>
              </a:solidFill>
            </a:endParaRPr>
          </a:p>
        </p:txBody>
      </p:sp>
      <p:sp>
        <p:nvSpPr>
          <p:cNvPr id="5" name="Rectangle: Rounded Corners 4">
            <a:extLst>
              <a:ext uri="{FF2B5EF4-FFF2-40B4-BE49-F238E27FC236}">
                <a16:creationId xmlns:a16="http://schemas.microsoft.com/office/drawing/2014/main" id="{759ACD6B-78E7-9E8D-4482-FE5E22D6F98C}"/>
              </a:ext>
            </a:extLst>
          </p:cNvPr>
          <p:cNvSpPr/>
          <p:nvPr/>
        </p:nvSpPr>
        <p:spPr>
          <a:xfrm>
            <a:off x="4008296" y="3919040"/>
            <a:ext cx="3857319" cy="1728659"/>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Repeat the process to assign additional roles to user if needed</a:t>
            </a:r>
          </a:p>
        </p:txBody>
      </p:sp>
    </p:spTree>
    <p:extLst>
      <p:ext uri="{BB962C8B-B14F-4D97-AF65-F5344CB8AC3E}">
        <p14:creationId xmlns:p14="http://schemas.microsoft.com/office/powerpoint/2010/main" val="3842703762"/>
      </p:ext>
    </p:extLst>
  </p:cSld>
  <p:clrMapOvr>
    <a:masterClrMapping/>
  </p:clrMapOvr>
  <p:transition>
    <p:cut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waterfall chart&#10;&#10;Description automatically generated">
            <a:extLst>
              <a:ext uri="{FF2B5EF4-FFF2-40B4-BE49-F238E27FC236}">
                <a16:creationId xmlns:a16="http://schemas.microsoft.com/office/drawing/2014/main" id="{8096E016-1C56-789D-BA2B-C3F089E71D9E}"/>
              </a:ext>
            </a:extLst>
          </p:cNvPr>
          <p:cNvPicPr>
            <a:picLocks noChangeAspect="1"/>
          </p:cNvPicPr>
          <p:nvPr/>
        </p:nvPicPr>
        <p:blipFill>
          <a:blip r:embed="rId3"/>
          <a:stretch>
            <a:fillRect/>
          </a:stretch>
        </p:blipFill>
        <p:spPr>
          <a:xfrm>
            <a:off x="585695" y="1261830"/>
            <a:ext cx="10718800" cy="3521540"/>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Assign Role Data</a:t>
            </a:r>
            <a:endParaRPr lang="en-US" sz="4400" b="0" dirty="0">
              <a:latin typeface="Arial"/>
              <a:cs typeface="Arial"/>
            </a:endParaRPr>
          </a:p>
          <a:p>
            <a:pPr algn="ct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28</a:t>
            </a:fld>
            <a:endParaRPr lang="en-US">
              <a:solidFill>
                <a:schemeClr val="bg1"/>
              </a:solidFill>
            </a:endParaRPr>
          </a:p>
        </p:txBody>
      </p:sp>
      <p:sp>
        <p:nvSpPr>
          <p:cNvPr id="5" name="Arrow: Right 4">
            <a:extLst>
              <a:ext uri="{FF2B5EF4-FFF2-40B4-BE49-F238E27FC236}">
                <a16:creationId xmlns:a16="http://schemas.microsoft.com/office/drawing/2014/main" id="{466D7DDD-5D80-08B5-084F-C9642BE684C8}"/>
              </a:ext>
            </a:extLst>
          </p:cNvPr>
          <p:cNvSpPr/>
          <p:nvPr/>
        </p:nvSpPr>
        <p:spPr>
          <a:xfrm rot="10800000" flipV="1">
            <a:off x="1141637" y="3645070"/>
            <a:ext cx="3729733" cy="1138300"/>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lumMod val="95000"/>
                    <a:lumOff val="5000"/>
                  </a:schemeClr>
                </a:solidFill>
                <a:latin typeface="Arial"/>
                <a:cs typeface="Arial"/>
              </a:rPr>
              <a:t>Click Save After Adding All Desired User Role(s)</a:t>
            </a:r>
          </a:p>
        </p:txBody>
      </p:sp>
    </p:spTree>
    <p:extLst>
      <p:ext uri="{BB962C8B-B14F-4D97-AF65-F5344CB8AC3E}">
        <p14:creationId xmlns:p14="http://schemas.microsoft.com/office/powerpoint/2010/main" val="3671072890"/>
      </p:ext>
    </p:extLst>
  </p:cSld>
  <p:clrMapOvr>
    <a:masterClrMapping/>
  </p:clrMapOvr>
  <p:transition>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Create A New User</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29</a:t>
            </a:fld>
            <a:endParaRPr lang="en-US">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011DDFFC-9EE4-94F9-236F-9CBF66D1E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91" y="1136298"/>
            <a:ext cx="6553185" cy="4847277"/>
          </a:xfrm>
          <a:prstGeom prst="rect">
            <a:avLst/>
          </a:prstGeom>
          <a:ln w="28575">
            <a:solidFill>
              <a:schemeClr val="tx1"/>
            </a:solidFill>
          </a:ln>
        </p:spPr>
      </p:pic>
      <p:sp>
        <p:nvSpPr>
          <p:cNvPr id="6" name="Rectangle 5">
            <a:extLst>
              <a:ext uri="{FF2B5EF4-FFF2-40B4-BE49-F238E27FC236}">
                <a16:creationId xmlns:a16="http://schemas.microsoft.com/office/drawing/2014/main" id="{6C2A43D9-2B9B-DF98-497B-85A837E70094}"/>
              </a:ext>
            </a:extLst>
          </p:cNvPr>
          <p:cNvSpPr/>
          <p:nvPr/>
        </p:nvSpPr>
        <p:spPr>
          <a:xfrm>
            <a:off x="670122" y="2183907"/>
            <a:ext cx="6467524" cy="34623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466D7DDD-5D80-08B5-084F-C9642BE684C8}"/>
              </a:ext>
            </a:extLst>
          </p:cNvPr>
          <p:cNvSpPr/>
          <p:nvPr/>
        </p:nvSpPr>
        <p:spPr>
          <a:xfrm rot="10800000" flipV="1">
            <a:off x="5202599" y="1819082"/>
            <a:ext cx="3729733" cy="1138300"/>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0A40D4FE-F01D-8F78-B3A9-79333584B4E9}"/>
              </a:ext>
            </a:extLst>
          </p:cNvPr>
          <p:cNvSpPr/>
          <p:nvPr/>
        </p:nvSpPr>
        <p:spPr>
          <a:xfrm>
            <a:off x="7568075" y="2791818"/>
            <a:ext cx="3857319" cy="268424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1600" b="1">
                <a:solidFill>
                  <a:schemeClr val="tx1"/>
                </a:solidFill>
                <a:latin typeface="Arial"/>
                <a:cs typeface="Arial"/>
              </a:rPr>
              <a:t>New user will appear in the User Selection Panel</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panose="020B0604020202020204" pitchFamily="34" charset="0"/>
              <a:buChar char="•"/>
            </a:pPr>
            <a:r>
              <a:rPr lang="en-US" sz="1600" b="1">
                <a:solidFill>
                  <a:schemeClr val="tx1"/>
                </a:solidFill>
                <a:latin typeface="Arial"/>
                <a:cs typeface="Arial"/>
              </a:rPr>
              <a:t>User Details are cleared and ready for creation of additional users.</a:t>
            </a:r>
          </a:p>
        </p:txBody>
      </p:sp>
    </p:spTree>
    <p:extLst>
      <p:ext uri="{BB962C8B-B14F-4D97-AF65-F5344CB8AC3E}">
        <p14:creationId xmlns:p14="http://schemas.microsoft.com/office/powerpoint/2010/main" val="49368672"/>
      </p:ext>
    </p:extLst>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a:t>
            </a:fld>
            <a:endParaRPr lang="en-US"/>
          </a:p>
        </p:txBody>
      </p:sp>
      <p:sp>
        <p:nvSpPr>
          <p:cNvPr id="2" name="Rectangle 1">
            <a:extLst>
              <a:ext uri="{FF2B5EF4-FFF2-40B4-BE49-F238E27FC236}">
                <a16:creationId xmlns:a16="http://schemas.microsoft.com/office/drawing/2014/main" id="{CC0C49CC-F888-4155-BE46-C48E890DBB5E}"/>
              </a:ext>
            </a:extLst>
          </p:cNvPr>
          <p:cNvSpPr/>
          <p:nvPr/>
        </p:nvSpPr>
        <p:spPr>
          <a:xfrm>
            <a:off x="0" y="6079619"/>
            <a:ext cx="12192000" cy="638176"/>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p>
        </p:txBody>
      </p:sp>
      <p:sp>
        <p:nvSpPr>
          <p:cNvPr id="5" name="TextBox 4">
            <a:extLst>
              <a:ext uri="{FF2B5EF4-FFF2-40B4-BE49-F238E27FC236}">
                <a16:creationId xmlns:a16="http://schemas.microsoft.com/office/drawing/2014/main" id="{5F78BB54-0D2C-40A1-A790-38519AE393CD}"/>
              </a:ext>
            </a:extLst>
          </p:cNvPr>
          <p:cNvSpPr txBox="1"/>
          <p:nvPr/>
        </p:nvSpPr>
        <p:spPr>
          <a:xfrm>
            <a:off x="1887794" y="398206"/>
            <a:ext cx="8201284" cy="830997"/>
          </a:xfrm>
          <a:prstGeom prst="rect">
            <a:avLst/>
          </a:prstGeom>
          <a:noFill/>
        </p:spPr>
        <p:txBody>
          <a:bodyPr wrap="none" rtlCol="0">
            <a:spAutoFit/>
          </a:bodyPr>
          <a:lstStyle/>
          <a:p>
            <a:r>
              <a:rPr lang="en-US" sz="4800">
                <a:latin typeface="Arial" panose="020B0604020202020204" pitchFamily="34" charset="0"/>
                <a:cs typeface="Arial" panose="020B0604020202020204" pitchFamily="34" charset="0"/>
              </a:rPr>
              <a:t>Acknowledgement Statement</a:t>
            </a:r>
          </a:p>
        </p:txBody>
      </p:sp>
      <p:sp>
        <p:nvSpPr>
          <p:cNvPr id="7" name="TextBox 6">
            <a:extLst>
              <a:ext uri="{FF2B5EF4-FFF2-40B4-BE49-F238E27FC236}">
                <a16:creationId xmlns:a16="http://schemas.microsoft.com/office/drawing/2014/main" id="{8B87BDDD-10FD-4849-81DA-552724D0332D}"/>
              </a:ext>
            </a:extLst>
          </p:cNvPr>
          <p:cNvSpPr txBox="1"/>
          <p:nvPr/>
        </p:nvSpPr>
        <p:spPr>
          <a:xfrm>
            <a:off x="400971" y="1348298"/>
            <a:ext cx="11174930" cy="4612225"/>
          </a:xfrm>
          <a:prstGeom prst="rect">
            <a:avLst/>
          </a:prstGeom>
          <a:noFill/>
        </p:spPr>
        <p:txBody>
          <a:bodyPr wrap="square">
            <a:spAutoFit/>
          </a:bodyPr>
          <a:lstStyle/>
          <a:p>
            <a:pPr marL="0" indent="0">
              <a:lnSpc>
                <a:spcPct val="120000"/>
              </a:lnSpc>
              <a:buClr>
                <a:schemeClr val="accent6">
                  <a:lumMod val="75000"/>
                </a:schemeClr>
              </a:buClr>
              <a:buNone/>
            </a:pPr>
            <a:r>
              <a:rPr lang="en-US" sz="2800">
                <a:solidFill>
                  <a:schemeClr val="tx1">
                    <a:lumMod val="95000"/>
                    <a:lumOff val="5000"/>
                  </a:schemeClr>
                </a:solidFill>
                <a:latin typeface="Arial" panose="020B0604020202020204" pitchFamily="34" charset="0"/>
                <a:cs typeface="Arial" panose="020B0604020202020204" pitchFamily="34" charset="0"/>
              </a:rPr>
              <a:t>You understand and acknowledge that:</a:t>
            </a:r>
          </a:p>
          <a:p>
            <a:pPr marL="0" indent="0">
              <a:lnSpc>
                <a:spcPct val="120000"/>
              </a:lnSpc>
              <a:buClr>
                <a:schemeClr val="accent6">
                  <a:lumMod val="75000"/>
                </a:schemeClr>
              </a:buClr>
              <a:buNone/>
            </a:pP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The training you are about to take does not cover the entire scope of the program; and that</a:t>
            </a:r>
          </a:p>
          <a:p>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You are responsible for knowing and understanding all handbooks, manuals, alerts, notices, and guidance, as well as any other forms of communication that provide further guidance, clarification, or instruction on operating the program.</a:t>
            </a:r>
          </a:p>
        </p:txBody>
      </p:sp>
    </p:spTree>
    <p:custDataLst>
      <p:tags r:id="rId1"/>
    </p:custDataLst>
    <p:extLst>
      <p:ext uri="{BB962C8B-B14F-4D97-AF65-F5344CB8AC3E}">
        <p14:creationId xmlns:p14="http://schemas.microsoft.com/office/powerpoint/2010/main" val="187860604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C16FFFC-90E1-18EB-6B40-08475E7AFEC5}"/>
              </a:ext>
            </a:extLst>
          </p:cNvPr>
          <p:cNvPicPr>
            <a:picLocks noChangeAspect="1"/>
          </p:cNvPicPr>
          <p:nvPr/>
        </p:nvPicPr>
        <p:blipFill rotWithShape="1">
          <a:blip r:embed="rId3">
            <a:extLst>
              <a:ext uri="{28A0092B-C50C-407E-A947-70E740481C1C}">
                <a14:useLocalDpi xmlns:a14="http://schemas.microsoft.com/office/drawing/2010/main" val="0"/>
              </a:ext>
            </a:extLst>
          </a:blip>
          <a:srcRect r="17026"/>
          <a:stretch/>
        </p:blipFill>
        <p:spPr>
          <a:xfrm>
            <a:off x="599463" y="1185226"/>
            <a:ext cx="4736018" cy="3812902"/>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Create A New User</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30</a:t>
            </a:fld>
            <a:endParaRPr lang="en-US">
              <a:solidFill>
                <a:schemeClr val="bg1"/>
              </a:solidFill>
            </a:endParaRPr>
          </a:p>
        </p:txBody>
      </p:sp>
      <p:sp>
        <p:nvSpPr>
          <p:cNvPr id="10" name="Rectangle 9">
            <a:extLst>
              <a:ext uri="{FF2B5EF4-FFF2-40B4-BE49-F238E27FC236}">
                <a16:creationId xmlns:a16="http://schemas.microsoft.com/office/drawing/2014/main" id="{D0E5E7DB-E0B7-81A2-287B-E8B6738D92D8}"/>
              </a:ext>
            </a:extLst>
          </p:cNvPr>
          <p:cNvSpPr/>
          <p:nvPr/>
        </p:nvSpPr>
        <p:spPr>
          <a:xfrm>
            <a:off x="584462" y="3499323"/>
            <a:ext cx="4751019" cy="151793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Graphical user interface, application&#10;&#10;Description automatically generated">
            <a:extLst>
              <a:ext uri="{FF2B5EF4-FFF2-40B4-BE49-F238E27FC236}">
                <a16:creationId xmlns:a16="http://schemas.microsoft.com/office/drawing/2014/main" id="{21DF7B3B-9C29-655E-74AC-C693144B6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374" y="1203120"/>
            <a:ext cx="5108301" cy="3822713"/>
          </a:xfrm>
          <a:prstGeom prst="rect">
            <a:avLst/>
          </a:prstGeom>
          <a:ln w="28575">
            <a:solidFill>
              <a:schemeClr val="tx1"/>
            </a:solidFill>
          </a:ln>
        </p:spPr>
      </p:pic>
      <p:sp>
        <p:nvSpPr>
          <p:cNvPr id="6" name="Rectangle 5">
            <a:extLst>
              <a:ext uri="{FF2B5EF4-FFF2-40B4-BE49-F238E27FC236}">
                <a16:creationId xmlns:a16="http://schemas.microsoft.com/office/drawing/2014/main" id="{6C2A43D9-2B9B-DF98-497B-85A837E70094}"/>
              </a:ext>
            </a:extLst>
          </p:cNvPr>
          <p:cNvSpPr/>
          <p:nvPr/>
        </p:nvSpPr>
        <p:spPr>
          <a:xfrm>
            <a:off x="6178374" y="3579133"/>
            <a:ext cx="5108301" cy="1446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466D7DDD-5D80-08B5-084F-C9642BE684C8}"/>
              </a:ext>
            </a:extLst>
          </p:cNvPr>
          <p:cNvSpPr/>
          <p:nvPr/>
        </p:nvSpPr>
        <p:spPr>
          <a:xfrm rot="13394064" flipV="1">
            <a:off x="4193094" y="5120005"/>
            <a:ext cx="1825184" cy="553997"/>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8" name="Arrow: Right 17">
            <a:extLst>
              <a:ext uri="{FF2B5EF4-FFF2-40B4-BE49-F238E27FC236}">
                <a16:creationId xmlns:a16="http://schemas.microsoft.com/office/drawing/2014/main" id="{98D3DA76-0C9F-D8D8-5ABD-54CE84D253A4}"/>
              </a:ext>
            </a:extLst>
          </p:cNvPr>
          <p:cNvSpPr/>
          <p:nvPr/>
        </p:nvSpPr>
        <p:spPr>
          <a:xfrm rot="18953979" flipV="1">
            <a:off x="5433584" y="5170489"/>
            <a:ext cx="1825184" cy="534862"/>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0A40D4FE-F01D-8F78-B3A9-79333584B4E9}"/>
              </a:ext>
            </a:extLst>
          </p:cNvPr>
          <p:cNvSpPr/>
          <p:nvPr/>
        </p:nvSpPr>
        <p:spPr>
          <a:xfrm>
            <a:off x="3858792" y="5289631"/>
            <a:ext cx="3857319" cy="110907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Select user and click on </a:t>
            </a:r>
            <a:r>
              <a:rPr lang="en-US" sz="1600" b="1">
                <a:solidFill>
                  <a:schemeClr val="tx1"/>
                </a:solidFill>
                <a:latin typeface="Arial Black" panose="020B0A04020102020204" pitchFamily="34" charset="0"/>
                <a:cs typeface="Arial"/>
              </a:rPr>
              <a:t>“Personal Data” </a:t>
            </a:r>
            <a:r>
              <a:rPr lang="en-US" sz="1600" b="1">
                <a:solidFill>
                  <a:schemeClr val="tx1"/>
                </a:solidFill>
                <a:latin typeface="Arial"/>
                <a:cs typeface="Arial"/>
              </a:rPr>
              <a:t>and </a:t>
            </a:r>
            <a:r>
              <a:rPr lang="en-US" sz="1600" b="1">
                <a:solidFill>
                  <a:schemeClr val="tx1"/>
                </a:solidFill>
                <a:latin typeface="Arial Black" panose="020B0A04020102020204" pitchFamily="34" charset="0"/>
                <a:cs typeface="Arial"/>
              </a:rPr>
              <a:t>“Role Data” </a:t>
            </a:r>
            <a:r>
              <a:rPr lang="en-US" sz="1600" b="1">
                <a:solidFill>
                  <a:schemeClr val="tx1"/>
                </a:solidFill>
                <a:latin typeface="Arial"/>
                <a:cs typeface="Arial"/>
              </a:rPr>
              <a:t>tabs to confirm user information.</a:t>
            </a:r>
          </a:p>
        </p:txBody>
      </p:sp>
      <p:sp>
        <p:nvSpPr>
          <p:cNvPr id="19" name="Rectangle 18">
            <a:extLst>
              <a:ext uri="{FF2B5EF4-FFF2-40B4-BE49-F238E27FC236}">
                <a16:creationId xmlns:a16="http://schemas.microsoft.com/office/drawing/2014/main" id="{D2CE8514-DC78-089E-CAF1-8FE33CA7BF71}"/>
              </a:ext>
            </a:extLst>
          </p:cNvPr>
          <p:cNvSpPr/>
          <p:nvPr/>
        </p:nvSpPr>
        <p:spPr>
          <a:xfrm>
            <a:off x="584461" y="1940259"/>
            <a:ext cx="4751019" cy="29691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2195D2BA-A3AE-CD48-FD48-31C00F935AC6}"/>
              </a:ext>
            </a:extLst>
          </p:cNvPr>
          <p:cNvSpPr/>
          <p:nvPr/>
        </p:nvSpPr>
        <p:spPr>
          <a:xfrm>
            <a:off x="6178373" y="2017631"/>
            <a:ext cx="5108301" cy="29691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3605591"/>
      </p:ext>
    </p:extLst>
  </p:cSld>
  <p:clrMapOvr>
    <a:masterClrMapping/>
  </p:clrMapOvr>
  <p:transition>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a:extLst>
              <a:ext uri="{FF2B5EF4-FFF2-40B4-BE49-F238E27FC236}">
                <a16:creationId xmlns:a16="http://schemas.microsoft.com/office/drawing/2014/main" id="{29D01FE3-DC53-4103-2795-79D7F9824650}"/>
              </a:ext>
            </a:extLst>
          </p:cNvPr>
          <p:cNvSpPr/>
          <p:nvPr/>
        </p:nvSpPr>
        <p:spPr>
          <a:xfrm>
            <a:off x="3178206" y="1198015"/>
            <a:ext cx="4980373" cy="46691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Create A New User</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31</a:t>
            </a:fld>
            <a:endParaRPr lang="en-US">
              <a:solidFill>
                <a:schemeClr val="bg1"/>
              </a:solidFill>
            </a:endParaRPr>
          </a:p>
        </p:txBody>
      </p:sp>
      <p:sp>
        <p:nvSpPr>
          <p:cNvPr id="8" name="Rectangle: Rounded Corners 7">
            <a:extLst>
              <a:ext uri="{FF2B5EF4-FFF2-40B4-BE49-F238E27FC236}">
                <a16:creationId xmlns:a16="http://schemas.microsoft.com/office/drawing/2014/main" id="{0A40D4FE-F01D-8F78-B3A9-79333584B4E9}"/>
              </a:ext>
            </a:extLst>
          </p:cNvPr>
          <p:cNvSpPr/>
          <p:nvPr/>
        </p:nvSpPr>
        <p:spPr>
          <a:xfrm>
            <a:off x="7320156" y="4257431"/>
            <a:ext cx="3705910" cy="139732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chemeClr val="tx1"/>
                </a:solidFill>
                <a:latin typeface="Arial"/>
                <a:cs typeface="Arial"/>
              </a:rPr>
              <a:t>Repeat process to create new users as needed.</a:t>
            </a:r>
          </a:p>
        </p:txBody>
      </p:sp>
      <p:sp>
        <p:nvSpPr>
          <p:cNvPr id="26" name="Rectangle: Rounded Corners 25">
            <a:extLst>
              <a:ext uri="{FF2B5EF4-FFF2-40B4-BE49-F238E27FC236}">
                <a16:creationId xmlns:a16="http://schemas.microsoft.com/office/drawing/2014/main" id="{4412EC52-D3CF-D916-98C5-3767D1BC48B7}"/>
              </a:ext>
            </a:extLst>
          </p:cNvPr>
          <p:cNvSpPr/>
          <p:nvPr/>
        </p:nvSpPr>
        <p:spPr>
          <a:xfrm>
            <a:off x="584462" y="1474823"/>
            <a:ext cx="3832652" cy="148013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chemeClr val="tx1"/>
                </a:solidFill>
                <a:latin typeface="Arial"/>
                <a:cs typeface="Arial"/>
              </a:rPr>
              <a:t>Create New User Complete!</a:t>
            </a:r>
          </a:p>
        </p:txBody>
      </p:sp>
      <p:pic>
        <p:nvPicPr>
          <p:cNvPr id="58" name="Picture 57" descr="Shape&#10;&#10;Description automatically generated">
            <a:extLst>
              <a:ext uri="{FF2B5EF4-FFF2-40B4-BE49-F238E27FC236}">
                <a16:creationId xmlns:a16="http://schemas.microsoft.com/office/drawing/2014/main" id="{6F1E9AB1-7BD6-C08E-CBAC-EEA222BFE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679" y="1915109"/>
            <a:ext cx="3632200" cy="3632200"/>
          </a:xfrm>
          <a:prstGeom prst="rect">
            <a:avLst/>
          </a:prstGeom>
        </p:spPr>
      </p:pic>
    </p:spTree>
    <p:extLst>
      <p:ext uri="{BB962C8B-B14F-4D97-AF65-F5344CB8AC3E}">
        <p14:creationId xmlns:p14="http://schemas.microsoft.com/office/powerpoint/2010/main" val="2086624763"/>
      </p:ext>
    </p:extLst>
  </p:cSld>
  <p:clrMapOvr>
    <a:masterClrMapping/>
  </p:clrMapOvr>
  <p:transition>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DCEF92EE-7277-4A79-8A22-3AA62183CF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011" y="283028"/>
            <a:ext cx="11650704" cy="6291943"/>
          </a:xfrm>
          <a:prstGeom prst="rect">
            <a:avLst/>
          </a:prstGeom>
        </p:spPr>
      </p:pic>
      <p:sp>
        <p:nvSpPr>
          <p:cNvPr id="7" name="Rectangle 6">
            <a:extLst>
              <a:ext uri="{FF2B5EF4-FFF2-40B4-BE49-F238E27FC236}">
                <a16:creationId xmlns:a16="http://schemas.microsoft.com/office/drawing/2014/main" id="{2C9B1DAE-AF08-4030-9945-F1A7923B0B20}"/>
              </a:ext>
            </a:extLst>
          </p:cNvPr>
          <p:cNvSpPr/>
          <p:nvPr/>
        </p:nvSpPr>
        <p:spPr>
          <a:xfrm>
            <a:off x="6170213" y="275771"/>
            <a:ext cx="5731502" cy="6299200"/>
          </a:xfrm>
          <a:prstGeom prst="rect">
            <a:avLst/>
          </a:prstGeom>
          <a:solidFill>
            <a:srgbClr val="21282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Rockwell" panose="02060603020205020403" pitchFamily="18" charset="0"/>
              <a:ea typeface="+mn-ea"/>
              <a:cs typeface="+mn-cs"/>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288813"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2" b="0" i="0" u="none" strike="noStrike" kern="1200" cap="none" spc="0" normalizeH="0" baseline="0" noProof="0">
                <a:ln>
                  <a:noFill/>
                </a:ln>
                <a:solidFill>
                  <a:srgbClr val="000000"/>
                </a:solidFill>
                <a:effectLst/>
                <a:uLnTx/>
                <a:uFillTx/>
                <a:latin typeface="Rockwell" panose="02060603020205020403" pitchFamily="18" charset="0"/>
                <a:ea typeface="+mn-ea"/>
                <a:cs typeface="+mn-cs"/>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pitchFamily="18" charset="0"/>
                <a:ea typeface="+mn-ea"/>
                <a:cs typeface="+mn-cs"/>
              </a:endParaRPr>
            </a:p>
          </p:txBody>
        </p:sp>
      </p:grpSp>
      <p:sp>
        <p:nvSpPr>
          <p:cNvPr id="2" name="Text Placeholder 1"/>
          <p:cNvSpPr>
            <a:spLocks noGrp="1"/>
          </p:cNvSpPr>
          <p:nvPr>
            <p:ph type="body" sz="quarter" idx="10"/>
          </p:nvPr>
        </p:nvSpPr>
        <p:spPr>
          <a:xfrm>
            <a:off x="6491568" y="819257"/>
            <a:ext cx="4745990" cy="1066456"/>
          </a:xfrm>
        </p:spPr>
        <p:txBody>
          <a:bodyPr lIns="91440" tIns="45720" rIns="91440" bIns="45720" anchor="t"/>
          <a:lstStyle/>
          <a:p>
            <a:pPr algn="ctr"/>
            <a:r>
              <a:rPr lang="en-US">
                <a:latin typeface="Arial"/>
                <a:cs typeface="Arial"/>
              </a:rPr>
              <a:t>For WBSCM Assistance</a:t>
            </a:r>
            <a:endParaRPr lang="en-US"/>
          </a:p>
        </p:txBody>
      </p:sp>
      <p:sp>
        <p:nvSpPr>
          <p:cNvPr id="4" name="Text Placeholder 3"/>
          <p:cNvSpPr>
            <a:spLocks noGrp="1"/>
          </p:cNvSpPr>
          <p:nvPr>
            <p:ph type="body" sz="quarter" idx="15"/>
          </p:nvPr>
        </p:nvSpPr>
        <p:spPr>
          <a:xfrm>
            <a:off x="6605048" y="2016130"/>
            <a:ext cx="4861832" cy="4263553"/>
          </a:xfrm>
        </p:spPr>
        <p:txBody>
          <a:bodyPr lIns="91440" tIns="45720" rIns="91440" bIns="45720" anchor="t"/>
          <a:lstStyle/>
          <a:p>
            <a:pPr algn="ctr"/>
            <a:br>
              <a:rPr lang="en-US" sz="2800">
                <a:latin typeface="Arial"/>
                <a:cs typeface="Arial"/>
              </a:rPr>
            </a:br>
            <a:r>
              <a:rPr lang="en-US" sz="2800">
                <a:latin typeface="Arial"/>
                <a:cs typeface="Arial"/>
              </a:rPr>
              <a:t>See </a:t>
            </a:r>
            <a:r>
              <a:rPr lang="en-US" sz="2800" b="1">
                <a:latin typeface="Arial"/>
                <a:cs typeface="Arial"/>
              </a:rPr>
              <a:t>Contact Information Section </a:t>
            </a:r>
            <a:r>
              <a:rPr lang="en-US" sz="2800">
                <a:latin typeface="Arial"/>
                <a:cs typeface="Arial"/>
              </a:rPr>
              <a:t>on WBSCM Transition Page</a:t>
            </a:r>
            <a:endParaRPr lang="en-US" sz="2800"/>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7BD0BF-6CBF-C837-95F7-79F660B3ED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40633" y="3889021"/>
            <a:ext cx="2390662" cy="2390662"/>
          </a:xfrm>
          <a:prstGeom prst="rect">
            <a:avLst/>
          </a:prstGeom>
        </p:spPr>
      </p:pic>
    </p:spTree>
    <p:extLst>
      <p:ext uri="{BB962C8B-B14F-4D97-AF65-F5344CB8AC3E}">
        <p14:creationId xmlns:p14="http://schemas.microsoft.com/office/powerpoint/2010/main" val="255382526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33</a:t>
            </a:fld>
            <a:endParaRPr lang="en-US"/>
          </a:p>
        </p:txBody>
      </p:sp>
      <p:sp>
        <p:nvSpPr>
          <p:cNvPr id="6" name="Slide Number Placeholder 8">
            <a:extLst>
              <a:ext uri="{FF2B5EF4-FFF2-40B4-BE49-F238E27FC236}">
                <a16:creationId xmlns:a16="http://schemas.microsoft.com/office/drawing/2014/main" id="{7FD60EF4-7380-5740-561B-E4DABE7410A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33</a:t>
            </a:fld>
            <a:endParaRPr lang="en-US">
              <a:solidFill>
                <a:schemeClr val="bg1"/>
              </a:solidFill>
            </a:endParaRPr>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34</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23F9884D-C9A9-40C0-91F1-E50E3978DE00}" type="datetime1">
              <a:rPr lang="en-US" smtClean="0"/>
              <a:t>11/7/2023</a:t>
            </a:fld>
            <a:endParaRPr lang="en-US"/>
          </a:p>
          <a:p>
            <a:r>
              <a:rPr lang="en-US"/>
              <a:t>www.SquareMeals.org</a:t>
            </a:r>
          </a:p>
        </p:txBody>
      </p:sp>
      <p:sp>
        <p:nvSpPr>
          <p:cNvPr id="5" name="Slide Number Placeholder 8">
            <a:extLst>
              <a:ext uri="{FF2B5EF4-FFF2-40B4-BE49-F238E27FC236}">
                <a16:creationId xmlns:a16="http://schemas.microsoft.com/office/drawing/2014/main" id="{A8159B6F-A834-E019-B8DB-F64F6030A45D}"/>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34</a:t>
            </a:fld>
            <a:endParaRPr lang="en-US">
              <a:solidFill>
                <a:schemeClr val="bg1"/>
              </a:solidFill>
            </a:endParaRP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149839"/>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154405"/>
            <a:ext cx="4408414" cy="1803395"/>
          </a:xfrm>
        </p:spPr>
        <p:txBody>
          <a:bodyPr lIns="91440" tIns="45720" rIns="91440" bIns="45720" anchor="t"/>
          <a:lstStyle/>
          <a:p>
            <a:pPr algn="ctr"/>
            <a:r>
              <a:rPr lang="en-US" dirty="0">
                <a:latin typeface="Arial"/>
                <a:cs typeface="Arial"/>
              </a:rPr>
              <a:t>Diana Chavarria</a:t>
            </a:r>
          </a:p>
          <a:p>
            <a:pPr algn="ctr"/>
            <a:r>
              <a:rPr lang="en-US" dirty="0">
                <a:latin typeface="Arial"/>
                <a:cs typeface="Arial"/>
              </a:rPr>
              <a:t>CN Technical Support</a:t>
            </a:r>
          </a:p>
          <a:p>
            <a:pPr algn="ctr"/>
            <a:r>
              <a:rPr lang="en-US" dirty="0">
                <a:latin typeface="Arial"/>
                <a:cs typeface="Arial"/>
                <a:hlinkClick r:id="rId4">
                  <a:extLst>
                    <a:ext uri="{A12FA001-AC4F-418D-AE19-62706E023703}">
                      <ahyp:hlinkClr xmlns:ahyp="http://schemas.microsoft.com/office/drawing/2018/hyperlinkcolor" val="tx"/>
                    </a:ext>
                  </a:extLst>
                </a:hlinkClick>
              </a:rPr>
              <a:t>Diana.Chavarria@esc15.net</a:t>
            </a:r>
            <a:endParaRPr lang="en-US" dirty="0">
              <a:latin typeface="Arial"/>
              <a:cs typeface="Arial"/>
            </a:endParaRPr>
          </a:p>
          <a:p>
            <a:pPr algn="ctr"/>
            <a:r>
              <a:rPr lang="en-US" dirty="0">
                <a:latin typeface="Arial"/>
                <a:cs typeface="Arial"/>
              </a:rPr>
              <a:t>325.658.6571</a:t>
            </a:r>
            <a:endParaRPr lang="en-US" dirty="0"/>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7"/>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smtClean="0"/>
              <a:pPr/>
              <a:t>35</a:t>
            </a:fld>
            <a:endParaRPr lang="en-US"/>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5" name="Slide Number Placeholder 8">
            <a:extLst>
              <a:ext uri="{FF2B5EF4-FFF2-40B4-BE49-F238E27FC236}">
                <a16:creationId xmlns:a16="http://schemas.microsoft.com/office/drawing/2014/main" id="{C4C595F9-4C77-A0FD-B23A-83267107118F}"/>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35</a:t>
            </a:fld>
            <a:endParaRPr lang="en-US">
              <a:solidFill>
                <a:schemeClr val="bg1"/>
              </a:solidFill>
            </a:endParaRPr>
          </a:p>
        </p:txBody>
      </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normAutofit fontScale="92500" lnSpcReduction="20000"/>
          </a:bodyPr>
          <a:lstStyle/>
          <a:p>
            <a:pPr algn="ctr"/>
            <a:r>
              <a:rPr lang="en-US" sz="440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a:latin typeface="Arial"/>
              <a:cs typeface="Arial"/>
            </a:endParaRPr>
          </a:p>
          <a:p>
            <a:r>
              <a:rPr lang="en-US" sz="320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
        <p:nvSpPr>
          <p:cNvPr id="4" name="Slide Number Placeholder 8">
            <a:extLst>
              <a:ext uri="{FF2B5EF4-FFF2-40B4-BE49-F238E27FC236}">
                <a16:creationId xmlns:a16="http://schemas.microsoft.com/office/drawing/2014/main" id="{3646B5A9-928F-3A57-E4B6-1572ACBAB0E2}"/>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4</a:t>
            </a:fld>
            <a:endParaRPr lang="en-US">
              <a:solidFill>
                <a:schemeClr val="bg1"/>
              </a:solidFill>
            </a:endParaRPr>
          </a:p>
        </p:txBody>
      </p:sp>
    </p:spTree>
    <p:extLst>
      <p:ext uri="{BB962C8B-B14F-4D97-AF65-F5344CB8AC3E}">
        <p14:creationId xmlns:p14="http://schemas.microsoft.com/office/powerpoint/2010/main" val="19940876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a:spAutoFit/>
          </a:bodyPr>
          <a:lstStyle/>
          <a:p>
            <a:pPr algn="ctr"/>
            <a:r>
              <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rPr>
              <a:t>01</a:t>
            </a: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410160"/>
            <a:ext cx="9596718" cy="1555144"/>
          </a:xfrm>
        </p:spPr>
        <p:txBody>
          <a:bodyPr>
            <a:normAutofit fontScale="92500"/>
          </a:bodyPr>
          <a:lstStyle/>
          <a:p>
            <a:r>
              <a:rPr lang="en-US" sz="6800"/>
              <a:t>Course Introduction</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464987" y="4665650"/>
            <a:ext cx="5266765" cy="812778"/>
          </a:xfrm>
        </p:spPr>
        <p:txBody>
          <a:bodyPr lIns="91440" tIns="45720" rIns="91440" bIns="45720" anchor="t">
            <a:normAutofit fontScale="47500" lnSpcReduction="20000"/>
          </a:bodyPr>
          <a:lstStyle/>
          <a:p>
            <a:r>
              <a:rPr lang="en-US">
                <a:solidFill>
                  <a:schemeClr val="bg1"/>
                </a:solidFill>
                <a:latin typeface="Arial"/>
                <a:cs typeface="Arial"/>
              </a:rPr>
              <a:t> Course Outline and Objectives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5</a:t>
            </a:fld>
            <a:endParaRPr lang="en-US"/>
          </a:p>
        </p:txBody>
      </p:sp>
      <p:sp>
        <p:nvSpPr>
          <p:cNvPr id="8" name="Slide Number Placeholder 8">
            <a:extLst>
              <a:ext uri="{FF2B5EF4-FFF2-40B4-BE49-F238E27FC236}">
                <a16:creationId xmlns:a16="http://schemas.microsoft.com/office/drawing/2014/main" id="{2D47D114-B910-1DC2-3AB9-D7C31247D18B}"/>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5</a:t>
            </a:fld>
            <a:endParaRPr lang="en-US">
              <a:solidFill>
                <a:schemeClr val="bg1"/>
              </a:solidFill>
            </a:endParaRPr>
          </a:p>
        </p:txBody>
      </p:sp>
    </p:spTree>
    <p:extLst>
      <p:ext uri="{BB962C8B-B14F-4D97-AF65-F5344CB8AC3E}">
        <p14:creationId xmlns:p14="http://schemas.microsoft.com/office/powerpoint/2010/main" val="1916292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7862264" y="17665"/>
            <a:ext cx="4350995" cy="6889551"/>
            <a:chOff x="7845699" y="-32031"/>
            <a:chExt cx="4350995"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36847" y="-32031"/>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p:txBody>
          <a:bodyPr lIns="91440" tIns="45720" rIns="91440" bIns="45720" anchor="t">
            <a:normAutofit fontScale="92500" lnSpcReduction="10000"/>
          </a:bodyPr>
          <a:lstStyle/>
          <a:p>
            <a:r>
              <a:rPr lang="en-US">
                <a:latin typeface="Arial"/>
                <a:cs typeface="Arial"/>
              </a:rPr>
              <a:t>WBSCM Entitlement</a:t>
            </a:r>
          </a:p>
          <a:p>
            <a:r>
              <a:rPr lang="en-US">
                <a:latin typeface="Arial"/>
                <a:cs typeface="Arial"/>
              </a:rPr>
              <a:t>Course Outline</a:t>
            </a:r>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p:txBody>
          <a:bodyPr>
            <a:normAutofit lnSpcReduction="10000"/>
          </a:bodyPr>
          <a:lstStyle/>
          <a:p>
            <a:r>
              <a:rPr lang="en-US"/>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a:xfrm>
            <a:off x="9607665" y="1380445"/>
            <a:ext cx="1981200" cy="592993"/>
          </a:xfrm>
        </p:spPr>
        <p:txBody>
          <a:bodyPr lIns="91440" tIns="45720" rIns="91440" bIns="45720" anchor="t"/>
          <a:lstStyle/>
          <a:p>
            <a:r>
              <a:rPr lang="en-US">
                <a:latin typeface="Arial"/>
                <a:cs typeface="Arial"/>
              </a:rPr>
              <a:t>Course Overview and Objectives </a:t>
            </a:r>
          </a:p>
        </p:txBody>
      </p:sp>
      <p:sp>
        <p:nvSpPr>
          <p:cNvPr id="104" name="Text Placeholder 103">
            <a:extLst>
              <a:ext uri="{FF2B5EF4-FFF2-40B4-BE49-F238E27FC236}">
                <a16:creationId xmlns:a16="http://schemas.microsoft.com/office/drawing/2014/main" id="{FD430992-989C-4536-B590-E9543EBBBDDA}"/>
              </a:ext>
            </a:extLst>
          </p:cNvPr>
          <p:cNvSpPr>
            <a:spLocks noGrp="1"/>
          </p:cNvSpPr>
          <p:nvPr>
            <p:ph type="body" sz="quarter" idx="16"/>
          </p:nvPr>
        </p:nvSpPr>
        <p:spPr/>
        <p:txBody>
          <a:bodyPr lIns="91440" tIns="45720" rIns="91440" bIns="45720" anchor="t">
            <a:normAutofit lnSpcReduction="10000"/>
          </a:bodyPr>
          <a:lstStyle/>
          <a:p>
            <a:endParaRPr lang="en-US">
              <a:latin typeface="Arial"/>
              <a:cs typeface="Arial"/>
            </a:endParaRPr>
          </a:p>
          <a:p>
            <a:endParaRPr lang="en-US"/>
          </a:p>
        </p:txBody>
      </p:sp>
      <p:sp>
        <p:nvSpPr>
          <p:cNvPr id="105" name="Text Placeholder 104">
            <a:extLst>
              <a:ext uri="{FF2B5EF4-FFF2-40B4-BE49-F238E27FC236}">
                <a16:creationId xmlns:a16="http://schemas.microsoft.com/office/drawing/2014/main" id="{8DECE2DB-7BD3-483D-A3C2-1B6766ADEBBC}"/>
              </a:ext>
            </a:extLst>
          </p:cNvPr>
          <p:cNvSpPr>
            <a:spLocks noGrp="1"/>
          </p:cNvSpPr>
          <p:nvPr>
            <p:ph type="body" sz="quarter" idx="17"/>
          </p:nvPr>
        </p:nvSpPr>
        <p:spPr>
          <a:xfrm>
            <a:off x="9620521" y="4138083"/>
            <a:ext cx="2136183" cy="998007"/>
          </a:xfrm>
        </p:spPr>
        <p:txBody>
          <a:bodyPr lIns="91440" tIns="45720" rIns="91440" bIns="45720" anchor="t">
            <a:normAutofit/>
          </a:bodyPr>
          <a:lstStyle/>
          <a:p>
            <a:r>
              <a:rPr lang="en-US">
                <a:latin typeface="Arial"/>
                <a:cs typeface="Arial"/>
              </a:rPr>
              <a:t>Assign user roles based on appropriate job function </a:t>
            </a:r>
            <a:endParaRPr lang="en-US"/>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6</a:t>
            </a:fld>
            <a:endParaRPr lang="en-US"/>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20321" y="1205017"/>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756175" y="129739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01</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20321" y="2185505"/>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756175" y="2277887"/>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02</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2D48347D-5E07-4B25-978B-5AD66FD60047}"/>
              </a:ext>
            </a:extLst>
          </p:cNvPr>
          <p:cNvGrpSpPr/>
          <p:nvPr/>
        </p:nvGrpSpPr>
        <p:grpSpPr>
          <a:xfrm>
            <a:off x="8740851" y="3714378"/>
            <a:ext cx="641729" cy="642249"/>
            <a:chOff x="8700762" y="4447800"/>
            <a:chExt cx="2075515" cy="2077200"/>
          </a:xfrm>
          <a:solidFill>
            <a:srgbClr val="66B948"/>
          </a:solidFill>
        </p:grpSpPr>
        <p:sp>
          <p:nvSpPr>
            <p:cNvPr id="92" name="Freeform: Shape 43">
              <a:extLst>
                <a:ext uri="{FF2B5EF4-FFF2-40B4-BE49-F238E27FC236}">
                  <a16:creationId xmlns:a16="http://schemas.microsoft.com/office/drawing/2014/main" id="{B6759774-6B41-43AE-BE72-3731A718026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93" name="Freeform 69">
              <a:extLst>
                <a:ext uri="{FF2B5EF4-FFF2-40B4-BE49-F238E27FC236}">
                  <a16:creationId xmlns:a16="http://schemas.microsoft.com/office/drawing/2014/main" id="{1BD6382C-7AD9-4C10-A745-6509F3B02836}"/>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4" name="Rectangle 93">
            <a:extLst>
              <a:ext uri="{FF2B5EF4-FFF2-40B4-BE49-F238E27FC236}">
                <a16:creationId xmlns:a16="http://schemas.microsoft.com/office/drawing/2014/main" id="{A6D30A48-599D-484D-ADED-611DF3009039}"/>
              </a:ext>
            </a:extLst>
          </p:cNvPr>
          <p:cNvSpPr/>
          <p:nvPr/>
        </p:nvSpPr>
        <p:spPr>
          <a:xfrm>
            <a:off x="8776705" y="3793844"/>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03</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20" name="Text Placeholder 7">
            <a:extLst>
              <a:ext uri="{FF2B5EF4-FFF2-40B4-BE49-F238E27FC236}">
                <a16:creationId xmlns:a16="http://schemas.microsoft.com/office/drawing/2014/main" id="{58841784-8614-C2E9-196D-F10818CD6121}"/>
              </a:ext>
            </a:extLst>
          </p:cNvPr>
          <p:cNvSpPr txBox="1">
            <a:spLocks/>
          </p:cNvSpPr>
          <p:nvPr/>
        </p:nvSpPr>
        <p:spPr>
          <a:xfrm>
            <a:off x="9601237" y="3622424"/>
            <a:ext cx="1981200" cy="58464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6" name="Text Placeholder 5">
            <a:extLst>
              <a:ext uri="{FF2B5EF4-FFF2-40B4-BE49-F238E27FC236}">
                <a16:creationId xmlns:a16="http://schemas.microsoft.com/office/drawing/2014/main" id="{13AF55B7-DD28-5461-F3B4-70120B1AAD06}"/>
              </a:ext>
            </a:extLst>
          </p:cNvPr>
          <p:cNvSpPr>
            <a:spLocks noGrp="1"/>
          </p:cNvSpPr>
          <p:nvPr>
            <p:ph type="body" sz="quarter" idx="13"/>
          </p:nvPr>
        </p:nvSpPr>
        <p:spPr/>
        <p:txBody>
          <a:bodyPr vert="horz" lIns="91440" tIns="45720" rIns="91440" bIns="45720" rtlCol="0" anchor="t">
            <a:normAutofit lnSpcReduction="10000"/>
          </a:bodyPr>
          <a:lstStyle/>
          <a:p>
            <a:r>
              <a:rPr lang="en-US">
                <a:latin typeface="Arial"/>
                <a:cs typeface="Arial"/>
              </a:rPr>
              <a:t>Navigate portal pathways to create new users</a:t>
            </a:r>
            <a:endParaRPr lang="en-US"/>
          </a:p>
        </p:txBody>
      </p:sp>
      <p:sp>
        <p:nvSpPr>
          <p:cNvPr id="9" name="Text Placeholder 8">
            <a:extLst>
              <a:ext uri="{FF2B5EF4-FFF2-40B4-BE49-F238E27FC236}">
                <a16:creationId xmlns:a16="http://schemas.microsoft.com/office/drawing/2014/main" id="{8AC9AD29-A822-BC2C-F3D0-F12B38096D92}"/>
              </a:ext>
            </a:extLst>
          </p:cNvPr>
          <p:cNvSpPr>
            <a:spLocks noGrp="1"/>
          </p:cNvSpPr>
          <p:nvPr>
            <p:ph type="body" sz="quarter" idx="12"/>
          </p:nvPr>
        </p:nvSpPr>
        <p:spPr/>
        <p:txBody>
          <a:bodyPr>
            <a:normAutofit lnSpcReduction="10000"/>
          </a:bodyPr>
          <a:lstStyle/>
          <a:p>
            <a:r>
              <a:rPr lang="en-US"/>
              <a:t>Create New User</a:t>
            </a:r>
          </a:p>
        </p:txBody>
      </p:sp>
      <p:sp>
        <p:nvSpPr>
          <p:cNvPr id="5" name="Text Placeholder 8">
            <a:extLst>
              <a:ext uri="{FF2B5EF4-FFF2-40B4-BE49-F238E27FC236}">
                <a16:creationId xmlns:a16="http://schemas.microsoft.com/office/drawing/2014/main" id="{BDA3DB47-3365-45AB-69D0-EAC7A7040DBE}"/>
              </a:ext>
            </a:extLst>
          </p:cNvPr>
          <p:cNvSpPr txBox="1">
            <a:spLocks/>
          </p:cNvSpPr>
          <p:nvPr/>
        </p:nvSpPr>
        <p:spPr>
          <a:xfrm>
            <a:off x="9621218" y="3754503"/>
            <a:ext cx="2133904" cy="32048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600" b="1" kern="1200">
                <a:solidFill>
                  <a:srgbClr val="EF4B25"/>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Assign User Role(s)</a:t>
            </a:r>
          </a:p>
        </p:txBody>
      </p:sp>
      <p:sp>
        <p:nvSpPr>
          <p:cNvPr id="7" name="Text Placeholder 5">
            <a:extLst>
              <a:ext uri="{FF2B5EF4-FFF2-40B4-BE49-F238E27FC236}">
                <a16:creationId xmlns:a16="http://schemas.microsoft.com/office/drawing/2014/main" id="{426D2EB0-DA75-4A54-6A9A-FEF8D92733EE}"/>
              </a:ext>
            </a:extLst>
          </p:cNvPr>
          <p:cNvSpPr txBox="1">
            <a:spLocks/>
          </p:cNvSpPr>
          <p:nvPr/>
        </p:nvSpPr>
        <p:spPr>
          <a:xfrm>
            <a:off x="9774851" y="2769303"/>
            <a:ext cx="1981200" cy="75555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a:p>
        </p:txBody>
      </p:sp>
      <p:sp>
        <p:nvSpPr>
          <p:cNvPr id="10" name="Slide Number Placeholder 8">
            <a:extLst>
              <a:ext uri="{FF2B5EF4-FFF2-40B4-BE49-F238E27FC236}">
                <a16:creationId xmlns:a16="http://schemas.microsoft.com/office/drawing/2014/main" id="{88FA1E9F-CF7E-718D-B0C8-139F0EF42BDC}"/>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6</a:t>
            </a:fld>
            <a:endParaRPr lang="en-US">
              <a:solidFill>
                <a:schemeClr val="bg1"/>
              </a:solidFill>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a:normAutofit fontScale="92500" lnSpcReduction="20000"/>
          </a:bodyPr>
          <a:lstStyle/>
          <a:p>
            <a:pPr algn="ctr"/>
            <a:r>
              <a:rPr lang="en-US" sz="4400"/>
              <a:t>Course Objectives and Outcomes</a:t>
            </a:r>
          </a:p>
        </p:txBody>
      </p:sp>
      <p:sp>
        <p:nvSpPr>
          <p:cNvPr id="3" name="Text Placeholder 2">
            <a:extLst>
              <a:ext uri="{FF2B5EF4-FFF2-40B4-BE49-F238E27FC236}">
                <a16:creationId xmlns:a16="http://schemas.microsoft.com/office/drawing/2014/main" id="{25629188-3CA9-45F2-9A13-FFEAE99E2172}"/>
              </a:ext>
            </a:extLst>
          </p:cNvPr>
          <p:cNvSpPr>
            <a:spLocks noGrp="1"/>
          </p:cNvSpPr>
          <p:nvPr>
            <p:ph type="body" sz="quarter" idx="14"/>
          </p:nvPr>
        </p:nvSpPr>
        <p:spPr>
          <a:xfrm>
            <a:off x="686455" y="1438981"/>
            <a:ext cx="9946920" cy="407574"/>
          </a:xfrm>
        </p:spPr>
        <p:txBody>
          <a:bodyPr lIns="91440" tIns="45720" rIns="91440" bIns="45720" anchor="t">
            <a:normAutofit fontScale="40000" lnSpcReduction="20000"/>
          </a:bodyPr>
          <a:lstStyle/>
          <a:p>
            <a:r>
              <a:rPr lang="en-US" sz="5500">
                <a:solidFill>
                  <a:srgbClr val="404040"/>
                </a:solidFill>
                <a:latin typeface="Arial"/>
                <a:cs typeface="Arial"/>
              </a:rPr>
              <a:t>By the end of this course, participants will be able to:</a:t>
            </a:r>
          </a:p>
          <a:p>
            <a:endParaRPr lang="en-US"/>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686455" y="2035327"/>
            <a:ext cx="10194786" cy="2196257"/>
          </a:xfrm>
        </p:spPr>
        <p:txBody>
          <a:bodyPr lIns="91440" tIns="45720" rIns="91440" bIns="45720" anchor="t">
            <a:normAutofit/>
          </a:bodyPr>
          <a:lstStyle/>
          <a:p>
            <a:pPr marL="457200" indent="-457200">
              <a:buFont typeface="Wingdings" panose="020B0604020202020204" pitchFamily="34" charset="0"/>
              <a:buChar char="q"/>
            </a:pPr>
            <a:r>
              <a:rPr lang="en-US" sz="2400">
                <a:latin typeface="Arial"/>
                <a:cs typeface="Arial"/>
              </a:rPr>
              <a:t>Understand how </a:t>
            </a:r>
            <a:r>
              <a:rPr lang="en-US" sz="2400">
                <a:solidFill>
                  <a:srgbClr val="000000"/>
                </a:solidFill>
                <a:effectLst/>
                <a:latin typeface="Arial"/>
                <a:ea typeface="Arial" panose="020B0604020202020204" pitchFamily="34" charset="0"/>
                <a:cs typeface="Arial"/>
              </a:rPr>
              <a:t>User Administrators create a new user and assign security roles in WBSCM.</a:t>
            </a:r>
            <a:r>
              <a:rPr lang="en-US" sz="2400">
                <a:effectLst/>
                <a:latin typeface="Arial"/>
                <a:ea typeface="Times New Roman" panose="02020603050405020304" pitchFamily="18" charset="0"/>
                <a:cs typeface="Arial"/>
              </a:rPr>
              <a:t> </a:t>
            </a:r>
            <a:endParaRPr lang="en-US" sz="2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24484C9C-4E1C-F9FD-11E8-2BBE4195030D}"/>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7</a:t>
            </a:fld>
            <a:endParaRPr lang="en-US">
              <a:solidFill>
                <a:schemeClr val="bg1"/>
              </a:solidFill>
            </a:endParaRPr>
          </a:p>
        </p:txBody>
      </p:sp>
    </p:spTree>
    <p:extLst>
      <p:ext uri="{BB962C8B-B14F-4D97-AF65-F5344CB8AC3E}">
        <p14:creationId xmlns:p14="http://schemas.microsoft.com/office/powerpoint/2010/main" val="15561359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387316" y="844593"/>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02</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p:txBody>
          <a:bodyPr lIns="91440" tIns="45720" rIns="91440" bIns="45720" anchor="t"/>
          <a:lstStyle/>
          <a:p>
            <a:r>
              <a:rPr lang="en-US" sz="6000">
                <a:latin typeface="Arial Black"/>
                <a:cs typeface="Arial"/>
              </a:rPr>
              <a:t>Create New User</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p:txBody>
          <a:bodyPr lIns="91440" tIns="45720" rIns="91440" bIns="45720" anchor="t">
            <a:normAutofit/>
          </a:bodyPr>
          <a:lstStyle/>
          <a:p>
            <a:r>
              <a:rPr lang="en-US" sz="3600">
                <a:solidFill>
                  <a:schemeClr val="bg1"/>
                </a:solidFill>
                <a:latin typeface="Arial"/>
                <a:cs typeface="Arial"/>
              </a:rPr>
              <a:t>Portal Pathway</a:t>
            </a:r>
            <a:endParaRPr lang="en-US" sz="3600">
              <a:solidFill>
                <a:schemeClr val="bg1"/>
              </a:solidFill>
            </a:endParaRP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8</a:t>
            </a:fld>
            <a:endParaRPr lang="en-US"/>
          </a:p>
        </p:txBody>
      </p:sp>
      <p:sp>
        <p:nvSpPr>
          <p:cNvPr id="8" name="Slide Number Placeholder 8">
            <a:extLst>
              <a:ext uri="{FF2B5EF4-FFF2-40B4-BE49-F238E27FC236}">
                <a16:creationId xmlns:a16="http://schemas.microsoft.com/office/drawing/2014/main" id="{B9F2132C-E6AC-DC30-9A9A-3E167BEC961B}"/>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8</a:t>
            </a:fld>
            <a:endParaRPr lang="en-US">
              <a:solidFill>
                <a:schemeClr val="bg1"/>
              </a:solidFill>
            </a:endParaRPr>
          </a:p>
        </p:txBody>
      </p:sp>
    </p:spTree>
    <p:extLst>
      <p:ext uri="{BB962C8B-B14F-4D97-AF65-F5344CB8AC3E}">
        <p14:creationId xmlns:p14="http://schemas.microsoft.com/office/powerpoint/2010/main" val="2878696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8C655177-683E-4F8C-8037-C5ED53F69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582160"/>
          </a:xfrm>
          <a:prstGeom prst="rect">
            <a:avLst/>
          </a:prstGeom>
        </p:spPr>
      </p:pic>
      <p:sp>
        <p:nvSpPr>
          <p:cNvPr id="3" name="Rectangle 2">
            <a:extLst>
              <a:ext uri="{FF2B5EF4-FFF2-40B4-BE49-F238E27FC236}">
                <a16:creationId xmlns:a16="http://schemas.microsoft.com/office/drawing/2014/main" id="{FF90FF5D-F9C5-427E-890E-81A5EE547BB6}"/>
              </a:ext>
            </a:extLst>
          </p:cNvPr>
          <p:cNvSpPr/>
          <p:nvPr/>
        </p:nvSpPr>
        <p:spPr>
          <a:xfrm>
            <a:off x="769815"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800">
              <a:latin typeface="Arial"/>
              <a:cs typeface="Arial"/>
            </a:endParaRPr>
          </a:p>
        </p:txBody>
      </p:sp>
      <p:pic>
        <p:nvPicPr>
          <p:cNvPr id="5" name="Picture Placeholder 15">
            <a:extLst>
              <a:ext uri="{FF2B5EF4-FFF2-40B4-BE49-F238E27FC236}">
                <a16:creationId xmlns:a16="http://schemas.microsoft.com/office/drawing/2014/main" id="{CA1159B8-2E92-4A92-A9A5-3571B68151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2631"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4" name="Text Placeholder 3">
            <a:extLst>
              <a:ext uri="{FF2B5EF4-FFF2-40B4-BE49-F238E27FC236}">
                <a16:creationId xmlns:a16="http://schemas.microsoft.com/office/drawing/2014/main" id="{5269C3A6-9792-4138-BF6B-2C53BC74DEAF}"/>
              </a:ext>
            </a:extLst>
          </p:cNvPr>
          <p:cNvSpPr>
            <a:spLocks noGrp="1"/>
          </p:cNvSpPr>
          <p:nvPr>
            <p:ph type="body" sz="quarter" idx="10"/>
          </p:nvPr>
        </p:nvSpPr>
        <p:spPr/>
        <p:txBody>
          <a:bodyPr/>
          <a:lstStyle/>
          <a:p>
            <a:r>
              <a:rPr lang="en-US"/>
              <a:t>WHEN</a:t>
            </a:r>
          </a:p>
        </p:txBody>
      </p:sp>
      <p:sp>
        <p:nvSpPr>
          <p:cNvPr id="7" name="Text Placeholder 6">
            <a:extLst>
              <a:ext uri="{FF2B5EF4-FFF2-40B4-BE49-F238E27FC236}">
                <a16:creationId xmlns:a16="http://schemas.microsoft.com/office/drawing/2014/main" id="{44EF3C75-6F6F-4EBA-834D-02CEC4A8E64D}"/>
              </a:ext>
            </a:extLst>
          </p:cNvPr>
          <p:cNvSpPr>
            <a:spLocks noGrp="1"/>
          </p:cNvSpPr>
          <p:nvPr>
            <p:ph type="body" sz="quarter" idx="14"/>
          </p:nvPr>
        </p:nvSpPr>
        <p:spPr>
          <a:xfrm>
            <a:off x="1304045" y="4232414"/>
            <a:ext cx="3783280" cy="1873624"/>
          </a:xfrm>
        </p:spPr>
        <p:txBody>
          <a:bodyPr vert="horz" lIns="91440" tIns="45720" rIns="91440" bIns="45720" rtlCol="0" anchor="t">
            <a:normAutofit/>
          </a:bodyPr>
          <a:lstStyle/>
          <a:p>
            <a:r>
              <a:rPr lang="id-ID" sz="2800">
                <a:solidFill>
                  <a:srgbClr val="FFFFFF"/>
                </a:solidFill>
                <a:latin typeface="Arial"/>
                <a:cs typeface="Arial"/>
              </a:rPr>
              <a:t>Use </a:t>
            </a:r>
            <a:r>
              <a:rPr lang="id-ID" sz="2800" err="1">
                <a:solidFill>
                  <a:srgbClr val="FFFFFF"/>
                </a:solidFill>
                <a:latin typeface="Arial"/>
                <a:cs typeface="Arial"/>
              </a:rPr>
              <a:t>this</a:t>
            </a:r>
            <a:r>
              <a:rPr lang="id-ID" sz="2800">
                <a:solidFill>
                  <a:srgbClr val="FFFFFF"/>
                </a:solidFill>
                <a:latin typeface="Arial"/>
                <a:cs typeface="Arial"/>
              </a:rPr>
              <a:t> </a:t>
            </a:r>
            <a:r>
              <a:rPr lang="id-ID" sz="2800" err="1">
                <a:solidFill>
                  <a:srgbClr val="FFFFFF"/>
                </a:solidFill>
                <a:latin typeface="Arial"/>
                <a:cs typeface="Arial"/>
              </a:rPr>
              <a:t>procedure</a:t>
            </a:r>
            <a:r>
              <a:rPr lang="id-ID" sz="2800">
                <a:solidFill>
                  <a:srgbClr val="FFFFFF"/>
                </a:solidFill>
                <a:latin typeface="Arial"/>
                <a:cs typeface="Arial"/>
              </a:rPr>
              <a:t> </a:t>
            </a:r>
            <a:r>
              <a:rPr lang="id-ID" sz="2800" err="1">
                <a:solidFill>
                  <a:srgbClr val="FFFFFF"/>
                </a:solidFill>
                <a:latin typeface="Arial"/>
                <a:cs typeface="Arial"/>
              </a:rPr>
              <a:t>when</a:t>
            </a:r>
            <a:r>
              <a:rPr lang="id-ID" sz="2800">
                <a:solidFill>
                  <a:srgbClr val="FFFFFF"/>
                </a:solidFill>
                <a:latin typeface="Arial"/>
                <a:cs typeface="Arial"/>
              </a:rPr>
              <a:t> </a:t>
            </a:r>
            <a:r>
              <a:rPr lang="id-ID" sz="2800" err="1">
                <a:solidFill>
                  <a:srgbClr val="FFFFFF"/>
                </a:solidFill>
                <a:latin typeface="Arial"/>
                <a:cs typeface="Arial"/>
              </a:rPr>
              <a:t>new</a:t>
            </a:r>
            <a:r>
              <a:rPr lang="id-ID" sz="2800">
                <a:solidFill>
                  <a:srgbClr val="FFFFFF"/>
                </a:solidFill>
                <a:latin typeface="Arial"/>
                <a:cs typeface="Arial"/>
              </a:rPr>
              <a:t> </a:t>
            </a:r>
            <a:r>
              <a:rPr lang="id-ID" sz="2800" err="1">
                <a:solidFill>
                  <a:srgbClr val="FFFFFF"/>
                </a:solidFill>
                <a:latin typeface="Arial"/>
                <a:cs typeface="Arial"/>
              </a:rPr>
              <a:t>staff</a:t>
            </a:r>
            <a:r>
              <a:rPr lang="id-ID" sz="2800">
                <a:solidFill>
                  <a:srgbClr val="FFFFFF"/>
                </a:solidFill>
                <a:latin typeface="Arial"/>
                <a:cs typeface="Arial"/>
              </a:rPr>
              <a:t> </a:t>
            </a:r>
            <a:r>
              <a:rPr lang="id-ID" sz="2800" err="1">
                <a:solidFill>
                  <a:srgbClr val="FFFFFF"/>
                </a:solidFill>
                <a:latin typeface="Arial"/>
                <a:cs typeface="Arial"/>
              </a:rPr>
              <a:t>join</a:t>
            </a:r>
            <a:r>
              <a:rPr lang="id-ID" sz="2800">
                <a:solidFill>
                  <a:srgbClr val="FFFFFF"/>
                </a:solidFill>
                <a:latin typeface="Arial"/>
                <a:cs typeface="Arial"/>
              </a:rPr>
              <a:t> RA </a:t>
            </a:r>
            <a:r>
              <a:rPr lang="id-ID" sz="2800" err="1">
                <a:solidFill>
                  <a:srgbClr val="FFFFFF"/>
                </a:solidFill>
                <a:latin typeface="Arial"/>
                <a:cs typeface="Arial"/>
              </a:rPr>
              <a:t>Organizations</a:t>
            </a:r>
            <a:r>
              <a:rPr lang="id-ID" sz="2800">
                <a:latin typeface="Arial"/>
                <a:ea typeface="Arial"/>
                <a:cs typeface="Arial"/>
              </a:rPr>
              <a:t>​</a:t>
            </a:r>
            <a:endParaRPr lang="en-US" sz="2800"/>
          </a:p>
        </p:txBody>
      </p:sp>
      <p:sp>
        <p:nvSpPr>
          <p:cNvPr id="12" name="Slide Number Placeholder 11">
            <a:extLst>
              <a:ext uri="{FF2B5EF4-FFF2-40B4-BE49-F238E27FC236}">
                <a16:creationId xmlns:a16="http://schemas.microsoft.com/office/drawing/2014/main" id="{185CDA45-D066-4708-847E-AAC4E18328A4}"/>
              </a:ext>
            </a:extLst>
          </p:cNvPr>
          <p:cNvSpPr>
            <a:spLocks noGrp="1"/>
          </p:cNvSpPr>
          <p:nvPr>
            <p:ph type="sldNum" sz="quarter" idx="16"/>
          </p:nvPr>
        </p:nvSpPr>
        <p:spPr/>
        <p:txBody>
          <a:bodyPr/>
          <a:lstStyle/>
          <a:p>
            <a:fld id="{4179449E-6FBB-2343-B3AE-D1EFA46A6E77}" type="slidenum">
              <a:rPr lang="en-US" dirty="0" smtClean="0"/>
              <a:pPr/>
              <a:t>9</a:t>
            </a:fld>
            <a:endParaRPr lang="en-US"/>
          </a:p>
        </p:txBody>
      </p:sp>
      <p:sp>
        <p:nvSpPr>
          <p:cNvPr id="6" name="Rectangle 5">
            <a:extLst>
              <a:ext uri="{FF2B5EF4-FFF2-40B4-BE49-F238E27FC236}">
                <a16:creationId xmlns:a16="http://schemas.microsoft.com/office/drawing/2014/main" id="{FA68FCE5-7C98-D1E6-A7EE-C14A258C6E6D}"/>
              </a:ext>
            </a:extLst>
          </p:cNvPr>
          <p:cNvSpPr/>
          <p:nvPr/>
        </p:nvSpPr>
        <p:spPr>
          <a:xfrm>
            <a:off x="6530874"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pic>
        <p:nvPicPr>
          <p:cNvPr id="8" name="Picture Placeholder 15">
            <a:extLst>
              <a:ext uri="{FF2B5EF4-FFF2-40B4-BE49-F238E27FC236}">
                <a16:creationId xmlns:a16="http://schemas.microsoft.com/office/drawing/2014/main" id="{FCBF181C-CA35-28D9-EB93-A639120B6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3690"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10" name="Text Placeholder 3">
            <a:extLst>
              <a:ext uri="{FF2B5EF4-FFF2-40B4-BE49-F238E27FC236}">
                <a16:creationId xmlns:a16="http://schemas.microsoft.com/office/drawing/2014/main" id="{F6B61CFC-3D65-D288-273A-3283245F9311}"/>
              </a:ext>
            </a:extLst>
          </p:cNvPr>
          <p:cNvSpPr txBox="1">
            <a:spLocks/>
          </p:cNvSpPr>
          <p:nvPr/>
        </p:nvSpPr>
        <p:spPr>
          <a:xfrm>
            <a:off x="6690172" y="3165958"/>
            <a:ext cx="4484320" cy="1066456"/>
          </a:xfrm>
          <a:prstGeom prst="rect">
            <a:avLst/>
          </a:prstGeom>
          <a:effectLst>
            <a:outerShdw blurRad="50800" dist="38100" dir="5400000" algn="t" rotWithShape="0">
              <a:prstClr val="black">
                <a:alpha val="40000"/>
              </a:prstClr>
            </a:outerShdw>
          </a:effectLst>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4000" b="1"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WHY</a:t>
            </a:r>
          </a:p>
        </p:txBody>
      </p:sp>
      <p:sp>
        <p:nvSpPr>
          <p:cNvPr id="13" name="Text Placeholder 6">
            <a:extLst>
              <a:ext uri="{FF2B5EF4-FFF2-40B4-BE49-F238E27FC236}">
                <a16:creationId xmlns:a16="http://schemas.microsoft.com/office/drawing/2014/main" id="{18DF7FB8-3AA6-5D06-D49E-833EF50FE1CE}"/>
              </a:ext>
            </a:extLst>
          </p:cNvPr>
          <p:cNvSpPr txBox="1">
            <a:spLocks/>
          </p:cNvSpPr>
          <p:nvPr/>
        </p:nvSpPr>
        <p:spPr>
          <a:xfrm>
            <a:off x="6775927" y="4232414"/>
            <a:ext cx="4484320" cy="1873624"/>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a:latin typeface="Arial"/>
                <a:cs typeface="Arial"/>
              </a:rPr>
              <a:t>Use this procedure to create new users and assign security roles in WBSCM.</a:t>
            </a:r>
          </a:p>
          <a:p>
            <a:endParaRPr lang="en-US" sz="2800"/>
          </a:p>
        </p:txBody>
      </p:sp>
      <p:sp>
        <p:nvSpPr>
          <p:cNvPr id="14" name="Slide Number Placeholder 8">
            <a:extLst>
              <a:ext uri="{FF2B5EF4-FFF2-40B4-BE49-F238E27FC236}">
                <a16:creationId xmlns:a16="http://schemas.microsoft.com/office/drawing/2014/main" id="{4281044D-2868-8E0D-B7AE-A8E2F7580F62}"/>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dirty="0" smtClean="0">
                <a:solidFill>
                  <a:schemeClr val="bg1"/>
                </a:solidFill>
              </a:rPr>
              <a:pPr algn="ctr"/>
              <a:t>9</a:t>
            </a:fld>
            <a:endParaRPr lang="en-US">
              <a:solidFill>
                <a:schemeClr val="bg1"/>
              </a:solidFill>
            </a:endParaRPr>
          </a:p>
        </p:txBody>
      </p:sp>
    </p:spTree>
    <p:extLst>
      <p:ext uri="{BB962C8B-B14F-4D97-AF65-F5344CB8AC3E}">
        <p14:creationId xmlns:p14="http://schemas.microsoft.com/office/powerpoint/2010/main" val="7813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
        <AccountId xsi:nil="true"/>
        <AccountType/>
      </UserInfo>
    </SharedWithUsers>
    <MediaLengthInSeconds xmlns="6146fc1c-d1d5-4e31-bccf-448e84e59d21" xsi:nil="true"/>
  </documentManagement>
</p:properties>
</file>

<file path=customXml/itemProps1.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2.xml><?xml version="1.0" encoding="utf-8"?>
<ds:datastoreItem xmlns:ds="http://schemas.openxmlformats.org/officeDocument/2006/customXml" ds:itemID="{67A7722B-7480-48D3-B9E8-DDB3371D4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7A22E0-19D6-467E-827D-546687BB15F4}">
  <ds:schemaRef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3eb9ff95-4672-440e-884a-8dd818b3a0cd"/>
    <ds:schemaRef ds:uri="http://schemas.microsoft.com/office/infopath/2007/PartnerControls"/>
    <ds:schemaRef ds:uri="http://purl.org/dc/terms/"/>
    <ds:schemaRef ds:uri="http://schemas.openxmlformats.org/package/2006/metadata/core-properties"/>
    <ds:schemaRef ds:uri="42885fea-74c9-4729-88c6-2ce77fed68ec"/>
    <ds:schemaRef ds:uri="e8b6d689-0d54-477a-9966-fd4f195d874a"/>
    <ds:schemaRef ds:uri="6146fc1c-d1d5-4e31-bccf-448e84e59d21"/>
    <ds:schemaRef ds:uri="968d3519-21c4-4a56-ab3d-9443eb79900e"/>
  </ds:schemaRefs>
</ds:datastoreItem>
</file>

<file path=docProps/app.xml><?xml version="1.0" encoding="utf-8"?>
<Properties xmlns="http://schemas.openxmlformats.org/officeDocument/2006/extended-properties" xmlns:vt="http://schemas.openxmlformats.org/officeDocument/2006/docPropsVTypes">
  <Template/>
  <TotalTime>7</TotalTime>
  <Words>1208</Words>
  <Application>Microsoft Office PowerPoint</Application>
  <PresentationFormat>Widescreen</PresentationFormat>
  <Paragraphs>288</Paragraphs>
  <Slides>35</Slides>
  <Notes>34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Arial</vt:lpstr>
      <vt:lpstr>Arial Black</vt:lpstr>
      <vt:lpstr>Arial,Sans-Serif</vt:lpstr>
      <vt:lpstr>Calibri</vt:lpstr>
      <vt:lpstr>Century Gothic</vt:lpstr>
      <vt:lpstr>Rockwell</vt:lpstr>
      <vt:lpstr>Times New Roman</vt:lpstr>
      <vt:lpstr>Trebuchet MS</vt:lpstr>
      <vt:lpstr>Wingdings</vt:lpstr>
      <vt:lpstr>Wingdings 3</vt:lpstr>
      <vt:lpstr>Facet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Indra;Sapphire J. King;Sarah Martin</dc:creator>
  <cp:lastModifiedBy>Diana Chavarria</cp:lastModifiedBy>
  <cp:revision>26</cp:revision>
  <dcterms:created xsi:type="dcterms:W3CDTF">2016-11-18T06:06:25Z</dcterms:created>
  <dcterms:modified xsi:type="dcterms:W3CDTF">2023-11-07T15:51:20Z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ArticulateGUID">
    <vt:lpwstr>5CA0AD58-6609-4848-95F2-3EA403CC93C6</vt:lpwstr>
  </property>
  <property fmtid="{D5CDD505-2E9C-101B-9397-08002B2CF9AE}" pid="4" name="ArticulatePath">
    <vt:lpwstr>https://texasagriculture-my.sharepoint.com/personal/sking_texasagriculture_gov/Documents/WBSCM Transition/4-IMPROVE/Training/1-Approved Training/RA105 WBSCM Account Setup/RA105.3a -WBSCM-Account-Setup-Part-III -Create-New-Users</vt:lpwstr>
  </property>
  <property fmtid="{D5CDD505-2E9C-101B-9397-08002B2CF9AE}" pid="5" name="Order">
    <vt:r8>204600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